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58" r:id="rId2"/>
    <p:sldId id="326" r:id="rId3"/>
    <p:sldId id="276" r:id="rId4"/>
    <p:sldId id="315" r:id="rId5"/>
    <p:sldId id="395" r:id="rId6"/>
    <p:sldId id="403" r:id="rId7"/>
    <p:sldId id="398" r:id="rId8"/>
    <p:sldId id="401" r:id="rId9"/>
    <p:sldId id="402" r:id="rId10"/>
    <p:sldId id="399" r:id="rId11"/>
    <p:sldId id="400" r:id="rId12"/>
    <p:sldId id="392" r:id="rId13"/>
    <p:sldId id="366" r:id="rId14"/>
    <p:sldId id="348" r:id="rId15"/>
    <p:sldId id="377" r:id="rId16"/>
    <p:sldId id="349" r:id="rId17"/>
    <p:sldId id="369" r:id="rId18"/>
    <p:sldId id="394" r:id="rId19"/>
    <p:sldId id="368" r:id="rId20"/>
    <p:sldId id="378" r:id="rId21"/>
    <p:sldId id="379" r:id="rId22"/>
    <p:sldId id="380" r:id="rId23"/>
    <p:sldId id="381" r:id="rId24"/>
    <p:sldId id="382" r:id="rId25"/>
    <p:sldId id="396" r:id="rId26"/>
    <p:sldId id="391" r:id="rId27"/>
    <p:sldId id="301" r:id="rId28"/>
    <p:sldId id="393" r:id="rId29"/>
    <p:sldId id="376" r:id="rId30"/>
    <p:sldId id="375" r:id="rId31"/>
    <p:sldId id="364" r:id="rId32"/>
    <p:sldId id="333" r:id="rId33"/>
    <p:sldId id="332" r:id="rId34"/>
    <p:sldId id="352" r:id="rId35"/>
    <p:sldId id="367" r:id="rId36"/>
    <p:sldId id="383" r:id="rId37"/>
    <p:sldId id="314" r:id="rId38"/>
    <p:sldId id="385" r:id="rId39"/>
    <p:sldId id="384" r:id="rId40"/>
    <p:sldId id="386" r:id="rId41"/>
    <p:sldId id="389" r:id="rId42"/>
    <p:sldId id="387" r:id="rId43"/>
    <p:sldId id="390" r:id="rId44"/>
    <p:sldId id="388" r:id="rId45"/>
    <p:sldId id="355" r:id="rId46"/>
    <p:sldId id="374" r:id="rId47"/>
  </p:sldIdLst>
  <p:sldSz cx="9144000" cy="6858000" type="screen4x3"/>
  <p:notesSz cx="6854825" cy="9631363"/>
  <p:defaultTextStyle>
    <a:defPPr>
      <a:defRPr lang="en-US"/>
    </a:defPPr>
    <a:lvl1pPr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lnSpc>
        <a:spcPct val="80000"/>
      </a:lnSpc>
      <a:spcBef>
        <a:spcPct val="50000"/>
      </a:spcBef>
      <a:spcAft>
        <a:spcPct val="0"/>
      </a:spcAft>
      <a:buClr>
        <a:srgbClr val="808080"/>
      </a:buClr>
      <a:buChar char="•"/>
      <a:defRPr sz="20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CC"/>
    <a:srgbClr val="FFCC00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3" autoAdjust="0"/>
    <p:restoredTop sz="94925" autoAdjust="0"/>
  </p:normalViewPr>
  <p:slideViewPr>
    <p:cSldViewPr>
      <p:cViewPr varScale="1">
        <p:scale>
          <a:sx n="86" d="100"/>
          <a:sy n="86" d="100"/>
        </p:scale>
        <p:origin x="6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174" y="-96"/>
      </p:cViewPr>
      <p:guideLst>
        <p:guide orient="horz" pos="3033"/>
        <p:guide pos="215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4.xml"/><Relationship Id="rId18" Type="http://schemas.openxmlformats.org/officeDocument/2006/relationships/slide" Target="slides/slide19.xml"/><Relationship Id="rId26" Type="http://schemas.openxmlformats.org/officeDocument/2006/relationships/slide" Target="slides/slide30.xml"/><Relationship Id="rId3" Type="http://schemas.openxmlformats.org/officeDocument/2006/relationships/slide" Target="slides/slide4.xml"/><Relationship Id="rId21" Type="http://schemas.openxmlformats.org/officeDocument/2006/relationships/slide" Target="slides/slide22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8.xml"/><Relationship Id="rId25" Type="http://schemas.openxmlformats.org/officeDocument/2006/relationships/slide" Target="slides/slide26.xml"/><Relationship Id="rId2" Type="http://schemas.openxmlformats.org/officeDocument/2006/relationships/slide" Target="slides/slide3.xml"/><Relationship Id="rId16" Type="http://schemas.openxmlformats.org/officeDocument/2006/relationships/slide" Target="slides/slide17.xml"/><Relationship Id="rId20" Type="http://schemas.openxmlformats.org/officeDocument/2006/relationships/slide" Target="slides/slide21.xml"/><Relationship Id="rId29" Type="http://schemas.openxmlformats.org/officeDocument/2006/relationships/slide" Target="slides/slide45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24" Type="http://schemas.openxmlformats.org/officeDocument/2006/relationships/slide" Target="slides/slide25.xml"/><Relationship Id="rId5" Type="http://schemas.openxmlformats.org/officeDocument/2006/relationships/slide" Target="slides/slide6.xml"/><Relationship Id="rId15" Type="http://schemas.openxmlformats.org/officeDocument/2006/relationships/slide" Target="slides/slide16.xml"/><Relationship Id="rId23" Type="http://schemas.openxmlformats.org/officeDocument/2006/relationships/slide" Target="slides/slide24.xml"/><Relationship Id="rId28" Type="http://schemas.openxmlformats.org/officeDocument/2006/relationships/slide" Target="slides/slide35.xml"/><Relationship Id="rId10" Type="http://schemas.openxmlformats.org/officeDocument/2006/relationships/slide" Target="slides/slide11.xml"/><Relationship Id="rId19" Type="http://schemas.openxmlformats.org/officeDocument/2006/relationships/slide" Target="slides/slide20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5.xml"/><Relationship Id="rId22" Type="http://schemas.openxmlformats.org/officeDocument/2006/relationships/slide" Target="slides/slide23.xml"/><Relationship Id="rId27" Type="http://schemas.openxmlformats.org/officeDocument/2006/relationships/slide" Target="slides/slide31.xml"/><Relationship Id="rId30" Type="http://schemas.openxmlformats.org/officeDocument/2006/relationships/slide" Target="slides/slide4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5F9588DD-CB91-496E-9C88-B80FEE2143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9175" y="722313"/>
            <a:ext cx="4816475" cy="3613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575175"/>
            <a:ext cx="50292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50350"/>
            <a:ext cx="2970213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50350"/>
            <a:ext cx="29702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300" b="0"/>
            </a:lvl1pPr>
          </a:lstStyle>
          <a:p>
            <a:pPr>
              <a:defRPr/>
            </a:pPr>
            <a:fld id="{96D6EAE9-1ECC-48E3-A1D2-84147A72FA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59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13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21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EE63B-77F9-4EBD-A8CF-332FA3AF350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CD18C-BB7B-430D-84FB-B82AB6BD9D4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FAEDE-26DC-49B6-8D9A-ECE57779F3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88D32B-43F1-40F4-92DF-7D47BC8DB99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710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D9C9F6-7CEC-40D3-99DF-2B90230251D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E122E8-A40E-AE4A-BE1A-15102FA05C61}" type="slidenum">
              <a:rPr lang="en-US" sz="1300" b="0"/>
              <a:pPr eaLnBrk="1" hangingPunct="1"/>
              <a:t>2</a:t>
            </a:fld>
            <a:endParaRPr lang="en-US" sz="1300" b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591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A1C3E-95B6-4BB5-8505-C86D0ACEA4D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B1C44F-C01E-467A-B0E0-EC60384A38C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0F4B9-0C54-47DA-B28C-0B081E93E471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EEB5EB-74A0-4E41-9776-63F47EFCEE9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11A693-EFC9-435E-A0D4-288CBCF6FB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8ADFDA-E294-4FFE-91CC-08D1FFBA6EF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488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478711-942A-4547-826B-3C1B717C83A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43F80-002F-490F-8418-B81D1D1C9FB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4F657C-4376-4251-AE83-42657E7B412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A41AD9-EC9F-4404-AD90-3594065A4EA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6788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E6DA1F9-192A-974F-9142-C55802C352B8}" type="slidenum">
              <a:rPr lang="en-US" sz="1300" b="0"/>
              <a:pPr eaLnBrk="1" hangingPunct="1"/>
              <a:t>3</a:t>
            </a:fld>
            <a:endParaRPr lang="en-US" sz="1300" b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030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47184B-6DF3-4EEB-95C5-5C0042734A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82E16E-650D-498E-9ECB-E929307A1F2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F061AF-6358-41D2-B1CE-EFD0A8B82EE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BE4F90-203E-4436-93F8-A1D581C1FC0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4B0663-3710-4AFD-9808-EC678545A92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E04B3-3FF2-4E9F-B550-5C84FAA704B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E1F6EC-6B13-4A6D-951D-0337D25E513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669CA2-BA61-41E4-81B1-8607CB345B1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B11908-0634-4200-BB8B-91CCDE82B16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F542B6-1E53-4C68-900E-EFD0BD405CC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CECEC8-36DF-47AE-94FC-679B5A9248A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F24B7-503A-4234-850D-85BA57FDF55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A580B6-C7C8-42B7-855D-05DA4A4DB84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95BEA6-3145-431F-9C5D-9A2199F1B9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4CD203-F02A-48FA-8CB4-D61015F5071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E61C86-3E54-47BE-BBBE-633C290A70A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685880-58EC-467B-BA9A-86D0C3C4DA44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240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B675E1-9CF5-443F-BACD-95B408CCB78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69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2007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534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49C23-B1D8-4BF3-9D32-6CFC502AAA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50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26" descr="Strapl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2" descr="Community slogan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87450" y="3500438"/>
            <a:ext cx="6402388" cy="1752600"/>
          </a:xfrm>
        </p:spPr>
        <p:txBody>
          <a:bodyPr/>
          <a:lstStyle>
            <a:lvl1pPr marL="0" indent="0" algn="ctr">
              <a:lnSpc>
                <a:spcPct val="100000"/>
              </a:lnSpc>
              <a:buFontTx/>
              <a:buNone/>
              <a:defRPr sz="2400"/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325" y="2779713"/>
            <a:ext cx="6977063" cy="550862"/>
          </a:xfrm>
        </p:spPr>
        <p:txBody>
          <a:bodyPr/>
          <a:lstStyle>
            <a:lvl1pPr algn="ctr">
              <a:defRPr sz="2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610600" y="6553200"/>
            <a:ext cx="350838" cy="1508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A41351-8C1B-4C0A-9FC8-230CFDFBA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 userDrawn="1"/>
        </p:nvSpPr>
        <p:spPr bwMode="auto"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89506A-C17E-4E7D-89A6-F2E21ACD5F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280988"/>
            <a:ext cx="2070100" cy="5807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288" y="280988"/>
            <a:ext cx="6057900" cy="5807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E117C-696A-42B1-B271-A1D06BF36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E3C9C6-E17F-4145-A7E0-34C4227580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 userDrawn="1"/>
        </p:nvSpPr>
        <p:spPr bwMode="auto">
          <a:xfrm>
            <a:off x="684213" y="4333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164288" y="188640"/>
            <a:ext cx="1728192" cy="563562"/>
          </a:xfr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PDVBV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2D459-0CA8-464D-8FFC-1CAACBE361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2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8688" y="1471613"/>
            <a:ext cx="4064000" cy="4616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AE2B53-E5D9-4690-A826-16126C537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A3BD9-A11B-419A-A62E-3AD634254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2AAD3-87FA-476A-93AD-2B3B01A71A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B2F45E-0CBF-46B0-9237-CE646D4501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C199B-9815-495E-9B59-7314F2346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FF8FD-6083-4064-A557-902AF0169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Rectangle 29"/>
          <p:cNvSpPr>
            <a:spLocks noChangeArrowheads="1"/>
          </p:cNvSpPr>
          <p:nvPr/>
        </p:nvSpPr>
        <p:spPr bwMode="auto">
          <a:xfrm>
            <a:off x="0" y="0"/>
            <a:ext cx="9144000" cy="10985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0" y="6462713"/>
            <a:ext cx="9144000" cy="3952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lang="en-US" sz="2400" b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2288" y="1471613"/>
            <a:ext cx="82804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1813" y="280988"/>
            <a:ext cx="579437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1048" name="Rectangle 2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96313" y="6553200"/>
            <a:ext cx="350837" cy="15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800"/>
            </a:lvl1pPr>
          </a:lstStyle>
          <a:p>
            <a:pPr>
              <a:defRPr/>
            </a:pPr>
            <a:fld id="{BADED937-DA0F-4B46-9DA9-62A9175CA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49" descr="Community slogan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05488" y="6165850"/>
            <a:ext cx="3338512" cy="23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2" descr="Strapline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59563" y="836613"/>
            <a:ext cx="1965325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C:\Documents and Settings\PVISSER\My Documents\My Pictures\logica-logo.gif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313" y="0"/>
            <a:ext cx="2071687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7164288" y="188640"/>
            <a:ext cx="1728192" cy="563562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PDVBV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A11F4-6172-BA40-8B85-65D8CE13D89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9319"/>
            <a:ext cx="1259632" cy="5191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56" r:id="rId2"/>
    <p:sldLayoutId id="2147484257" r:id="rId3"/>
    <p:sldLayoutId id="2147484258" r:id="rId4"/>
    <p:sldLayoutId id="2147484259" r:id="rId5"/>
    <p:sldLayoutId id="2147484260" r:id="rId6"/>
    <p:sldLayoutId id="2147484261" r:id="rId7"/>
    <p:sldLayoutId id="2147484262" r:id="rId8"/>
    <p:sldLayoutId id="2147484263" r:id="rId9"/>
    <p:sldLayoutId id="2147484264" r:id="rId10"/>
    <p:sldLayoutId id="21474842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573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65150" indent="-184150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2pPr>
      <a:lvl3pPr marL="941388" indent="-1857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•"/>
        <a:defRPr sz="2000">
          <a:solidFill>
            <a:schemeClr val="tx1"/>
          </a:solidFill>
          <a:latin typeface="+mn-lt"/>
        </a:defRPr>
      </a:lvl3pPr>
      <a:lvl4pPr marL="1330325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4pPr>
      <a:lvl5pPr marL="1719263" indent="-1984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 sz="2000">
          <a:solidFill>
            <a:schemeClr val="tx1"/>
          </a:solidFill>
          <a:latin typeface="+mn-lt"/>
        </a:defRPr>
      </a:lvl5pPr>
      <a:lvl6pPr marL="21764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6pPr>
      <a:lvl7pPr marL="26336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7pPr>
      <a:lvl8pPr marL="30908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8pPr>
      <a:lvl9pPr marL="3548063" indent="-198438" algn="l" rtl="0" fontAlgn="base">
        <a:lnSpc>
          <a:spcPct val="90000"/>
        </a:lnSpc>
        <a:spcBef>
          <a:spcPct val="50000"/>
        </a:spcBef>
        <a:spcAft>
          <a:spcPct val="0"/>
        </a:spcAft>
        <a:buClr>
          <a:srgbClr val="808080"/>
        </a:buClr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5" Type="http://schemas.openxmlformats.org/officeDocument/2006/relationships/image" Target="../media/image23.gif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yquot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ozilla-europe.org/tr/products/firefox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hyperlink" Target="http://www.theatrehistory.com/german/sudermann002.html" TargetMode="External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://www.designstop.com/free_stuff/clipart/bullets/assets/hole4.gif" TargetMode="External"/><Relationship Id="rId4" Type="http://schemas.openxmlformats.org/officeDocument/2006/relationships/image" Target="../media/image5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801" y="1"/>
            <a:ext cx="2800199" cy="1725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380" y="367836"/>
            <a:ext cx="734274" cy="97903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323528" y="1628800"/>
            <a:ext cx="6853500" cy="34563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Partitioning</a:t>
            </a: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endParaRPr lang="en-US" sz="36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sz="3600" b="1" dirty="0" err="1"/>
              <a:t>Positives</a:t>
            </a:r>
            <a:r>
              <a:rPr lang="nl-NL" sz="3600" b="1" dirty="0"/>
              <a:t> </a:t>
            </a:r>
            <a:r>
              <a:rPr lang="nl-NL" sz="3600" b="1" dirty="0" err="1"/>
              <a:t>and</a:t>
            </a:r>
            <a:r>
              <a:rPr lang="nl-NL" sz="3600" b="1" dirty="0"/>
              <a:t> </a:t>
            </a:r>
            <a:r>
              <a:rPr lang="nl-NL" sz="3600" b="1" dirty="0" err="1"/>
              <a:t>Pitfalls</a:t>
            </a:r>
            <a:r>
              <a:rPr lang="nl-NL" sz="3600" b="1" dirty="0"/>
              <a:t>…</a:t>
            </a:r>
          </a:p>
          <a:p>
            <a:pPr lvl="0" algn="ctr" rtl="0">
              <a:spcBef>
                <a:spcPts val="0"/>
              </a:spcBef>
              <a:buNone/>
            </a:pPr>
            <a:endParaRPr lang="nl-NL" sz="3600" dirty="0"/>
          </a:p>
          <a:p>
            <a:pPr lvl="0" algn="ctr" rtl="0">
              <a:spcBef>
                <a:spcPts val="0"/>
              </a:spcBef>
              <a:buNone/>
            </a:pPr>
            <a:r>
              <a:rPr lang="nl-NL" b="1" dirty="0"/>
              <a:t>Piet de Visser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nl-NL" dirty="0"/>
              <a:t>Simple Oracle DBA</a:t>
            </a:r>
            <a:endParaRPr lang="ru" b="1" dirty="0"/>
          </a:p>
        </p:txBody>
      </p:sp>
      <p:sp>
        <p:nvSpPr>
          <p:cNvPr id="76" name="Shape 76"/>
          <p:cNvSpPr txBox="1"/>
          <p:nvPr/>
        </p:nvSpPr>
        <p:spPr>
          <a:xfrm>
            <a:off x="1547664" y="155748"/>
            <a:ext cx="363450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Piet de Visser - </a:t>
            </a:r>
            <a:r>
              <a:rPr lang="en-US" b="1" dirty="0"/>
              <a:t>PDVBV</a:t>
            </a:r>
            <a:endParaRPr lang="ru" b="1" dirty="0"/>
          </a:p>
        </p:txBody>
      </p:sp>
      <p:pic>
        <p:nvPicPr>
          <p:cNvPr id="3" name="Picture 2" descr="pdv_profile_linkedi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00375" cy="1268761"/>
          </a:xfrm>
          <a:prstGeom prst="rect">
            <a:avLst/>
          </a:prstGeom>
        </p:spPr>
      </p:pic>
      <p:sp>
        <p:nvSpPr>
          <p:cNvPr id="9" name="Shape 76"/>
          <p:cNvSpPr txBox="1"/>
          <p:nvPr/>
        </p:nvSpPr>
        <p:spPr>
          <a:xfrm>
            <a:off x="1566417" y="5093689"/>
            <a:ext cx="4335740" cy="9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ru" b="1" dirty="0"/>
          </a:p>
        </p:txBody>
      </p:sp>
      <p:pic>
        <p:nvPicPr>
          <p:cNvPr id="8" name="Picture 7" descr="C:\Documents and Settings\PVISSER\My Documents\My Pictures\Aceofspades-1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3538" y="3071813"/>
            <a:ext cx="2297112" cy="309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7" descr="http://brotherpeacemaker.files.wordpress.com/2007/06/boogeyman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63" y="3090863"/>
            <a:ext cx="2176462" cy="295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creen Shot 2014-10-14 at 19.52.4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387597"/>
            <a:ext cx="2555776" cy="3750323"/>
          </a:xfrm>
          <a:prstGeom prst="rect">
            <a:avLst/>
          </a:prstGeom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1331913" y="6451600"/>
            <a:ext cx="60483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Favorite Quotes: “The Limitation shows the master” (Goethe),   “Simplicity is not a luxury, it is a necessity. Unfortunately, “Complex’ solutions sell better.  (EW </a:t>
            </a:r>
            <a:r>
              <a:rPr lang="en-US" sz="1000" b="0" dirty="0" err="1">
                <a:latin typeface="Lucida Sans Unicode" pitchFamily="34" charset="0"/>
              </a:rPr>
              <a:t>Dijkstra</a:t>
            </a:r>
            <a:r>
              <a:rPr lang="en-US" sz="1000" b="0" dirty="0">
                <a:latin typeface="Lucida Sans Unicode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57435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(status=A)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  <a:stCxn id="56" idx="1"/>
            <a:endCxn id="27" idx="3"/>
          </p:cNvCxnSpPr>
          <p:nvPr/>
        </p:nvCxnSpPr>
        <p:spPr bwMode="auto">
          <a:xfrm flipH="1">
            <a:off x="3194231" y="3115159"/>
            <a:ext cx="1924121" cy="372863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(status = A)</a:t>
            </a:r>
          </a:p>
        </p:txBody>
      </p:sp>
      <p:grpSp>
        <p:nvGrpSpPr>
          <p:cNvPr id="51" name="Group 7">
            <a:extLst>
              <a:ext uri="{FF2B5EF4-FFF2-40B4-BE49-F238E27FC236}">
                <a16:creationId xmlns:a16="http://schemas.microsoft.com/office/drawing/2014/main" id="{7FE5530B-DB4E-A749-A110-FA88446A7D69}"/>
              </a:ext>
            </a:extLst>
          </p:cNvPr>
          <p:cNvGrpSpPr>
            <a:grpSpLocks/>
          </p:cNvGrpSpPr>
          <p:nvPr/>
        </p:nvGrpSpPr>
        <p:grpSpPr bwMode="auto">
          <a:xfrm>
            <a:off x="4436368" y="2060848"/>
            <a:ext cx="2882130" cy="4005248"/>
            <a:chOff x="1944" y="2837"/>
            <a:chExt cx="432" cy="1182"/>
          </a:xfrm>
        </p:grpSpPr>
        <p:sp>
          <p:nvSpPr>
            <p:cNvPr id="52" name="AutoShape 8">
              <a:extLst>
                <a:ext uri="{FF2B5EF4-FFF2-40B4-BE49-F238E27FC236}">
                  <a16:creationId xmlns:a16="http://schemas.microsoft.com/office/drawing/2014/main" id="{C469E691-9825-0140-9A2D-CDA32A31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Rectangle 9">
              <a:extLst>
                <a:ext uri="{FF2B5EF4-FFF2-40B4-BE49-F238E27FC236}">
                  <a16:creationId xmlns:a16="http://schemas.microsoft.com/office/drawing/2014/main" id="{A8846A48-8657-9242-9289-E61873999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10">
              <a:extLst>
                <a:ext uri="{FF2B5EF4-FFF2-40B4-BE49-F238E27FC236}">
                  <a16:creationId xmlns:a16="http://schemas.microsoft.com/office/drawing/2014/main" id="{D073A391-1FEC-4A4A-A577-A466B6A77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CCED8F8-B977-A14D-90A1-D378CD70D898}"/>
              </a:ext>
            </a:extLst>
          </p:cNvPr>
          <p:cNvSpPr txBox="1"/>
          <p:nvPr/>
        </p:nvSpPr>
        <p:spPr>
          <a:xfrm>
            <a:off x="5122163" y="207954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B9A690E-6236-3C43-BCE9-EEDFE86DD05E}"/>
              </a:ext>
            </a:extLst>
          </p:cNvPr>
          <p:cNvSpPr txBox="1"/>
          <p:nvPr/>
        </p:nvSpPr>
        <p:spPr>
          <a:xfrm>
            <a:off x="5118352" y="294588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869230-3EDF-D945-91A4-BFDD5CFF6602}"/>
              </a:ext>
            </a:extLst>
          </p:cNvPr>
          <p:cNvSpPr txBox="1"/>
          <p:nvPr/>
        </p:nvSpPr>
        <p:spPr>
          <a:xfrm>
            <a:off x="5118352" y="3776118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E43303D-20A0-BD43-BD2B-6EFE573D817E}"/>
              </a:ext>
            </a:extLst>
          </p:cNvPr>
          <p:cNvSpPr txBox="1"/>
          <p:nvPr/>
        </p:nvSpPr>
        <p:spPr>
          <a:xfrm>
            <a:off x="5133845" y="472759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82E3B2C-6118-0A41-A9B9-9074C12641F7}"/>
              </a:ext>
            </a:extLst>
          </p:cNvPr>
          <p:cNvCxnSpPr>
            <a:cxnSpLocks/>
          </p:cNvCxnSpPr>
          <p:nvPr/>
        </p:nvCxnSpPr>
        <p:spPr bwMode="auto">
          <a:xfrm flipH="1">
            <a:off x="7318498" y="3883899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1D84E3A-3344-5348-BEB1-AB1F1E3AE02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72538" y="3274270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A5B485-DE7B-EB4D-B6DC-47177552D8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00178" y="3137624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D3ABEE-0A95-844A-9108-88E14836EA95}"/>
              </a:ext>
            </a:extLst>
          </p:cNvPr>
          <p:cNvSpPr txBox="1"/>
          <p:nvPr/>
        </p:nvSpPr>
        <p:spPr>
          <a:xfrm>
            <a:off x="8180784" y="3629995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 ?</a:t>
            </a:r>
          </a:p>
        </p:txBody>
      </p:sp>
    </p:spTree>
    <p:extLst>
      <p:ext uri="{BB962C8B-B14F-4D97-AF65-F5344CB8AC3E}">
        <p14:creationId xmlns:p14="http://schemas.microsoft.com/office/powerpoint/2010/main" val="2766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743347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9363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0D987B-A283-4DD3-8B5E-CB20DC3AB0B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85750"/>
            <a:ext cx="5945188" cy="563563"/>
          </a:xfrm>
        </p:spPr>
        <p:txBody>
          <a:bodyPr/>
          <a:lstStyle/>
          <a:p>
            <a:pPr eaLnBrk="1" hangingPunct="1"/>
            <a:r>
              <a:rPr lang="en-US"/>
              <a:t>Fast - and Scaleable</a:t>
            </a:r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Measure individual activity (of Critical components) – can be a bit of work, but once you “get it”, its not hard)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Then think &amp; measure your concurrency issues : does it remain efficient, doest it scale…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4313" y="1214438"/>
            <a:ext cx="8320087" cy="480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Individual actions;</a:t>
            </a:r>
            <a:r>
              <a:rPr lang="en-US" sz="2200" kern="0" dirty="0">
                <a:latin typeface="+mn-lt"/>
              </a:rPr>
              <a:t> must be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C </a:t>
            </a:r>
            <a:r>
              <a:rPr lang="en-US" sz="2200" kern="0" dirty="0" err="1">
                <a:latin typeface="+mn-lt"/>
              </a:rPr>
              <a:t>reate</a:t>
            </a:r>
            <a:r>
              <a:rPr lang="en-US" sz="2200" kern="0" dirty="0">
                <a:latin typeface="+mn-lt"/>
              </a:rPr>
              <a:t> / Insert 	(1 x)</a:t>
            </a:r>
          </a:p>
          <a:p>
            <a:pPr marL="642938" lvl="1" indent="-185738" algn="l">
              <a:defRPr/>
            </a:pPr>
            <a:r>
              <a:rPr lang="en-US" sz="2200" kern="0" dirty="0"/>
              <a:t>R </a:t>
            </a:r>
            <a:r>
              <a:rPr lang="en-US" sz="2200" kern="0" dirty="0" err="1"/>
              <a:t>ead</a:t>
            </a:r>
            <a:r>
              <a:rPr lang="en-US" sz="2200" kern="0" dirty="0"/>
              <a:t> / Queries (</a:t>
            </a:r>
            <a:r>
              <a:rPr lang="en-US" sz="2200" kern="0" dirty="0" err="1"/>
              <a:t>Nx</a:t>
            </a:r>
            <a:r>
              <a:rPr lang="en-US" sz="2200" kern="0" dirty="0"/>
              <a:t>, which fields, why?)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U </a:t>
            </a:r>
            <a:r>
              <a:rPr lang="en-US" sz="2200" kern="0" dirty="0" err="1">
                <a:latin typeface="+mn-lt"/>
              </a:rPr>
              <a:t>pdate</a:t>
            </a:r>
            <a:r>
              <a:rPr lang="en-US" sz="2200" kern="0" dirty="0">
                <a:latin typeface="+mn-lt"/>
              </a:rPr>
              <a:t> 		(</a:t>
            </a:r>
            <a:r>
              <a:rPr lang="en-US" sz="2200" kern="0" dirty="0" err="1">
                <a:latin typeface="+mn-lt"/>
              </a:rPr>
              <a:t>Nx</a:t>
            </a:r>
            <a:r>
              <a:rPr lang="en-US" sz="2200" kern="0" dirty="0">
                <a:latin typeface="+mn-lt"/>
              </a:rPr>
              <a:t>, which fields ?)</a:t>
            </a:r>
          </a:p>
          <a:p>
            <a:pPr marL="642938" lvl="1" indent="-185738" algn="l">
              <a:defRPr/>
            </a:pPr>
            <a:r>
              <a:rPr lang="en-US" sz="2200" kern="0" dirty="0"/>
              <a:t>D </a:t>
            </a:r>
            <a:r>
              <a:rPr lang="en-US" sz="2200" kern="0" dirty="0" err="1"/>
              <a:t>elete</a:t>
            </a:r>
            <a:r>
              <a:rPr lang="en-US" sz="2200" kern="0" dirty="0"/>
              <a:t> 		(1x,  bulk/del old data?)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 …. Efficient ? Indexes !</a:t>
            </a:r>
          </a:p>
          <a:p>
            <a:pPr marL="642938" lvl="1" indent="-185738" algn="l">
              <a:buFontTx/>
              <a:buNone/>
              <a:defRPr/>
            </a:pPr>
            <a:endParaRPr lang="en-US" sz="2200" kern="0" dirty="0">
              <a:latin typeface="+mn-lt"/>
            </a:endParaRPr>
          </a:p>
          <a:p>
            <a:pPr marL="185738" indent="-185738" algn="l">
              <a:defRPr/>
            </a:pPr>
            <a:r>
              <a:rPr lang="en-US" sz="2200" u="sng" kern="0" dirty="0">
                <a:latin typeface="+mn-lt"/>
              </a:rPr>
              <a:t>Concurrent actions;</a:t>
            </a:r>
            <a:r>
              <a:rPr lang="en-US" sz="2200" kern="0" dirty="0">
                <a:latin typeface="+mn-lt"/>
              </a:rPr>
              <a:t> must remain efficient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Limit locks (no blocking of others)</a:t>
            </a:r>
          </a:p>
          <a:p>
            <a:pPr marL="642938" lvl="1" indent="-185738" algn="l">
              <a:defRPr/>
            </a:pPr>
            <a:r>
              <a:rPr lang="en-US" sz="2200" kern="0" dirty="0"/>
              <a:t>No unusable indexes (exch. Parts. !)</a:t>
            </a:r>
          </a:p>
          <a:p>
            <a:pPr marL="642938" lvl="1" indent="-185738" algn="l">
              <a:defRPr/>
            </a:pPr>
            <a:r>
              <a:rPr lang="en-US" sz="2200" kern="0" dirty="0">
                <a:latin typeface="+mn-lt"/>
              </a:rPr>
              <a:t>No hot-blocks (buffer busy waits).</a:t>
            </a:r>
          </a:p>
        </p:txBody>
      </p:sp>
      <p:sp>
        <p:nvSpPr>
          <p:cNvPr id="5126" name="TextBox 5"/>
          <p:cNvSpPr txBox="1">
            <a:spLocks noChangeArrowheads="1"/>
          </p:cNvSpPr>
          <p:nvPr/>
        </p:nvSpPr>
        <p:spPr bwMode="auto">
          <a:xfrm>
            <a:off x="7643813" y="2000250"/>
            <a:ext cx="904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Image: </a:t>
            </a:r>
          </a:p>
          <a:p>
            <a:pPr>
              <a:buFontTx/>
              <a:buNone/>
            </a:pPr>
            <a:r>
              <a:rPr lang="en-US" sz="1600"/>
              <a:t>Scale..</a:t>
            </a:r>
          </a:p>
        </p:txBody>
      </p:sp>
      <p:pic>
        <p:nvPicPr>
          <p:cNvPr id="5127" name="Picture 2" descr="http://www.scoutbase.org.uk/library/clipart/mascots/stopwatch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1071563"/>
            <a:ext cx="2714625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Documents and Settings\PVISSER\My Documents\My Pictures\runners_con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4000500"/>
            <a:ext cx="2668587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indexes)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3608" y="3548426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6286500" y="1428750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215188" y="1428750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8072438" y="1428750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134183" y="1338196"/>
            <a:ext cx="6715125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Table: Records in random order.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PK/UK: Unique value(s).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FK: +/- good practice.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Other Indexes (e.g. status, zip…)</a:t>
            </a:r>
            <a:r>
              <a:rPr lang="en-US" kern="0" dirty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D6391B8-7A61-4E2D-8621-0F2762CE2B6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When is something “efficient”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1214438"/>
            <a:ext cx="8226425" cy="47513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OLTP typical numbers ? 		(check your </a:t>
            </a:r>
            <a:r>
              <a:rPr lang="en-US" b="1" dirty="0" err="1"/>
              <a:t>StatsPack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LIOs (gets) per transaction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gets/execute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How many gets/row ?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IMHO (no golden rules):		(but check </a:t>
            </a:r>
            <a:r>
              <a:rPr lang="en-US" b="1" dirty="0" err="1"/>
              <a:t>v$sql</a:t>
            </a:r>
            <a:r>
              <a:rPr lang="en-US" b="1" dirty="0"/>
              <a:t> …)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 gets/row 			(B-level + table-access… &lt;5)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 gets/exe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&lt; 1000 gets/trans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Why these numbers ?  Easy to remember.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NO Rules   -    YMMV!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928688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my opinion on what could be “efficient”. 	</a:t>
            </a:r>
            <a:r>
              <a:rPr lang="en-US" sz="1000" b="0" u="sng">
                <a:latin typeface="Lucida Sans Unicode" pitchFamily="34" charset="0"/>
              </a:rPr>
              <a:t>Y</a:t>
            </a:r>
            <a:r>
              <a:rPr lang="en-US" sz="1000" b="0">
                <a:latin typeface="Lucida Sans Unicode" pitchFamily="34" charset="0"/>
              </a:rPr>
              <a:t>our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ilage </a:t>
            </a:r>
            <a:r>
              <a:rPr lang="en-US" sz="1000" b="0" u="sng">
                <a:latin typeface="Lucida Sans Unicode" pitchFamily="34" charset="0"/>
              </a:rPr>
              <a:t>M</a:t>
            </a:r>
            <a:r>
              <a:rPr lang="en-US" sz="1000" b="0">
                <a:latin typeface="Lucida Sans Unicode" pitchFamily="34" charset="0"/>
              </a:rPr>
              <a:t>ay </a:t>
            </a:r>
            <a:r>
              <a:rPr lang="en-US" sz="1000" b="0" u="sng">
                <a:latin typeface="Lucida Sans Unicode" pitchFamily="34" charset="0"/>
              </a:rPr>
              <a:t>V</a:t>
            </a:r>
            <a:r>
              <a:rPr lang="en-US" sz="1000" b="0">
                <a:latin typeface="Lucida Sans Unicode" pitchFamily="34" charset="0"/>
              </a:rPr>
              <a:t>ary!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And tuning by Ratios is soo 1990s…		Wonder what this will be like in 10 years time…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E475767-7F22-4005-B8C2-B98CD8572E9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What to look for (random examples)….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0977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Reading AWR is a topic in itself. The numbers are important, but the customer is more important (duh)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Serious Performance nowadays is about measuring time and resources, the top-5 AWR and the MilliSeconds….!</a:t>
            </a:r>
          </a:p>
        </p:txBody>
      </p:sp>
      <p:pic>
        <p:nvPicPr>
          <p:cNvPr id="6152" name="Picture 8" descr="C:\Documents and Settings\PVISSER\My Documents\My Pictures\awr_intr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63"/>
            <a:ext cx="8291513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43125" y="1428750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09838" y="2509838"/>
            <a:ext cx="2357437" cy="7762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643188" y="3214688"/>
            <a:ext cx="1714500" cy="357187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4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4438"/>
            <a:ext cx="8789988" cy="4714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929063" y="4857750"/>
            <a:ext cx="2000250" cy="928688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081838" y="1938338"/>
            <a:ext cx="2000250" cy="714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643313" y="1285875"/>
            <a:ext cx="2000250" cy="1714500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pic>
        <p:nvPicPr>
          <p:cNvPr id="6151" name="Picture 7" descr="C:\Documents and Settings\PVISSER\My Documents\My Pictures\top5waits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313" y="2571750"/>
            <a:ext cx="8413750" cy="2728913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2643188" y="3429000"/>
            <a:ext cx="2000250" cy="500063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215063" y="3429000"/>
            <a:ext cx="1357312" cy="1857375"/>
          </a:xfrm>
          <a:prstGeom prst="ellipse">
            <a:avLst/>
          </a:prstGeom>
          <a:noFill/>
          <a:ln w="44450" algn="ctr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pPr marL="185738" indent="-185738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 rot="19607572">
            <a:off x="68263" y="3008313"/>
            <a:ext cx="8475662" cy="1209675"/>
          </a:xfrm>
          <a:solidFill>
            <a:schemeClr val="accent1"/>
          </a:solidFill>
        </p:spPr>
        <p:txBody>
          <a:bodyPr/>
          <a:lstStyle/>
          <a:p>
            <a:pPr>
              <a:buFontTx/>
              <a:buNone/>
            </a:pPr>
            <a:r>
              <a:rPr lang="en-US" sz="3600" b="1" dirty="0"/>
              <a:t>And … Is your </a:t>
            </a:r>
            <a:r>
              <a:rPr lang="en-US" sz="4400" b="1" dirty="0"/>
              <a:t>Customer</a:t>
            </a:r>
            <a:r>
              <a:rPr lang="en-US" sz="3600" b="1" dirty="0"/>
              <a:t> Happy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" dur="1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4" grpId="0" animBg="1"/>
      <p:bldP spid="15" grpId="0" animBg="1"/>
      <p:bldP spid="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B69C8E6-BD70-4139-8FA8-49EAA860A5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From the start ….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910" y="1202804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OLTP: Anticipate, Plan (+ Verify) Access-Paths ….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Clusters (indexed), Hash Clusters.</a:t>
            </a: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IOTs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The only way to Data...  (index or…. FTS)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But anything Fast… (&lt;100 LIOs)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/>
              <a:t> Needs a good Index </a:t>
            </a:r>
            <a:r>
              <a:rPr lang="en-US" sz="2800" b="1" dirty="0"/>
              <a:t>(or a hash).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Blog : Richard Foote.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Book :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Lähdesmäki</a:t>
            </a:r>
            <a:endParaRPr lang="en-US" sz="2400" b="1" dirty="0"/>
          </a:p>
        </p:txBody>
      </p:sp>
      <p:sp>
        <p:nvSpPr>
          <p:cNvPr id="8197" name="Text Box 4"/>
          <p:cNvSpPr txBox="1">
            <a:spLocks noChangeArrowheads="1"/>
          </p:cNvSpPr>
          <p:nvPr/>
        </p:nvSpPr>
        <p:spPr bwMode="auto">
          <a:xfrm>
            <a:off x="1357313" y="6457950"/>
            <a:ext cx="69580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Anything that needs ms responses on any amount of data… needs an Index.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 index is your Road to Data!    Indexes Show the  Way.  (CBO just reads the  map, or uses TomTom)</a:t>
            </a:r>
          </a:p>
        </p:txBody>
      </p:sp>
      <p:pic>
        <p:nvPicPr>
          <p:cNvPr id="8198" name="Picture 8" descr="http://www.30sleeps.com/images/open_ro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8063" y="3498850"/>
            <a:ext cx="1695450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Index: good, better, Best 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752"/>
            <a:ext cx="8320088" cy="511256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Any (</a:t>
            </a:r>
            <a:r>
              <a:rPr lang="en-US" sz="2400" b="1" dirty="0" err="1"/>
              <a:t>Btree</a:t>
            </a:r>
            <a:r>
              <a:rPr lang="en-US" sz="2400" b="1" dirty="0"/>
              <a:t>) index is: Data + pointers, stored in Order.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Various books, but … </a:t>
            </a:r>
            <a:r>
              <a:rPr lang="en-US" sz="2400" b="1" dirty="0" err="1"/>
              <a:t>Tapio</a:t>
            </a:r>
            <a:r>
              <a:rPr lang="en-US" sz="2400" b="1" dirty="0"/>
              <a:t> </a:t>
            </a:r>
            <a:r>
              <a:rPr lang="en-US" sz="2400" b="1" dirty="0" err="1"/>
              <a:t>Lahdenmäki</a:t>
            </a:r>
            <a:r>
              <a:rPr lang="en-US" sz="2400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 .. SQL &gt; @</a:t>
            </a:r>
            <a:r>
              <a:rPr lang="en-US" sz="1800" b="1" dirty="0" err="1"/>
              <a:t>cr_di.sql</a:t>
            </a:r>
            <a:r>
              <a:rPr lang="en-US" sz="1800" b="1" dirty="0"/>
              <a:t>: try the 1st part demo….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475006" y="293689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Scenarios…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Nothing you don’t already Know.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9077" y="1317741"/>
            <a:ext cx="941387" cy="1849438"/>
            <a:chOff x="2430" y="2824"/>
            <a:chExt cx="410" cy="1165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40" y="2824"/>
              <a:ext cx="400" cy="9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787"/>
              <a:ext cx="334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Table</a:t>
              </a:r>
              <a:endParaRPr lang="nl-NL" sz="15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70639" y="1317741"/>
            <a:ext cx="766763" cy="2027238"/>
            <a:chOff x="1950" y="2832"/>
            <a:chExt cx="483" cy="1277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(PK)</a:t>
              </a:r>
              <a:endParaRPr lang="nl-NL" sz="1500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2499327" y="1317741"/>
            <a:ext cx="766762" cy="2027238"/>
            <a:chOff x="1950" y="2832"/>
            <a:chExt cx="483" cy="1277"/>
          </a:xfrm>
        </p:grpSpPr>
        <p:sp>
          <p:nvSpPr>
            <p:cNvPr id="10254" name="AutoShape 1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6" name="Text Box 1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3356577" y="1317741"/>
            <a:ext cx="882650" cy="2027238"/>
            <a:chOff x="1950" y="2832"/>
            <a:chExt cx="556" cy="1277"/>
          </a:xfrm>
        </p:grpSpPr>
        <p:sp>
          <p:nvSpPr>
            <p:cNvPr id="10251" name="AutoShape 1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2" name="Rectangle 1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Text Box 1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sp>
        <p:nvSpPr>
          <p:cNvPr id="22" name="Content Placeholder 21"/>
          <p:cNvSpPr>
            <a:spLocks noGrp="1"/>
          </p:cNvSpPr>
          <p:nvPr>
            <p:ph idx="1"/>
          </p:nvPr>
        </p:nvSpPr>
        <p:spPr>
          <a:xfrm>
            <a:off x="361950" y="5697537"/>
            <a:ext cx="8782050" cy="517525"/>
          </a:xfrm>
        </p:spPr>
        <p:txBody>
          <a:bodyPr/>
          <a:lstStyle/>
          <a:p>
            <a:r>
              <a:rPr lang="en-US" b="1" dirty="0"/>
              <a:t>Reason + Measure !  </a:t>
            </a:r>
            <a:r>
              <a:rPr lang="en-US" sz="1600" b="1" dirty="0"/>
              <a:t>(SQL &gt; @</a:t>
            </a:r>
            <a:r>
              <a:rPr lang="en-US" sz="1600" b="1" dirty="0" err="1"/>
              <a:t>cr_di.sql</a:t>
            </a:r>
            <a:r>
              <a:rPr lang="en-US" sz="1600" b="1" dirty="0"/>
              <a:t>, part 2)</a:t>
            </a:r>
          </a:p>
        </p:txBody>
      </p:sp>
      <p:sp>
        <p:nvSpPr>
          <p:cNvPr id="23" name="Content Placeholder 21"/>
          <p:cNvSpPr txBox="1">
            <a:spLocks/>
          </p:cNvSpPr>
          <p:nvPr/>
        </p:nvSpPr>
        <p:spPr bwMode="auto">
          <a:xfrm>
            <a:off x="323528" y="3684136"/>
            <a:ext cx="7851776" cy="193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1 Record on PK/UK: Precise.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Index-conditions: OK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records on Index + Table conditions: More Work..</a:t>
            </a:r>
          </a:p>
          <a:p>
            <a:pPr marL="185738" indent="-185738" algn="l" eaLnBrk="0" hangingPunct="0">
              <a:lnSpc>
                <a:spcPct val="90000"/>
              </a:lnSpc>
              <a:defRPr/>
            </a:pPr>
            <a:r>
              <a:rPr lang="en-US" sz="2200" kern="0" dirty="0">
                <a:latin typeface="+mn-lt"/>
              </a:rPr>
              <a:t>Find + Sort Records: again more work…</a:t>
            </a:r>
          </a:p>
        </p:txBody>
      </p:sp>
      <p:pic>
        <p:nvPicPr>
          <p:cNvPr id="24" name="Picture 10" descr="C:\Documents and Settings\PVISSER\My Documents\My Pictures\btree.GIF">
            <a:extLst>
              <a:ext uri="{FF2B5EF4-FFF2-40B4-BE49-F238E27FC236}">
                <a16:creationId xmlns:a16="http://schemas.microsoft.com/office/drawing/2014/main" id="{243E96EC-5C73-D946-9356-284DA0D86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6350794" y="1897972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25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54B782A-5316-4FC8-AAF4-25B00CD2180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Neat trick #1 : Overloading.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Index-overloading; a known trick: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More fields in the index, Favor Index only-access.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You can also do this for Constraint-indexes!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PK, UK or FK Index  _Can_  contain more data…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Useful to load a “status” or “</a:t>
            </a:r>
            <a:r>
              <a:rPr lang="en-US" b="1" dirty="0" err="1"/>
              <a:t>date_effective</a:t>
            </a:r>
            <a:r>
              <a:rPr lang="en-US" b="1" dirty="0"/>
              <a:t>” column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And reduces Density! (recs/</a:t>
            </a:r>
            <a:r>
              <a:rPr lang="en-US" b="1" dirty="0" err="1"/>
              <a:t>blck</a:t>
            </a:r>
            <a:r>
              <a:rPr lang="en-US" b="1" dirty="0"/>
              <a:t>)  -  Buff-busy waits on PK…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Beware of the downsides (DML + Redo) !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Demo:  </a:t>
            </a:r>
            <a:r>
              <a:rPr lang="en-US" sz="2400" b="1" u="sng" dirty="0">
                <a:latin typeface="Courier New" pitchFamily="49" charset="0"/>
                <a:cs typeface="Courier New" pitchFamily="49" charset="0"/>
              </a:rPr>
              <a:t>Owner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u="sng" dirty="0" err="1">
                <a:latin typeface="Courier New" pitchFamily="49" charset="0"/>
                <a:cs typeface="Courier New" pitchFamily="49" charset="0"/>
              </a:rPr>
              <a:t>Table_name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num_rows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, status,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PK constraint with extra fields in Index…</a:t>
            </a:r>
            <a:r>
              <a:rPr lang="en-US" sz="1100" b="1" dirty="0"/>
              <a:t> ( SQL &gt; part 3 or  @pk_overload_1.sql )</a:t>
            </a:r>
            <a:endParaRPr lang="en-US" b="1" dirty="0"/>
          </a:p>
          <a:p>
            <a:pPr lvl="2" eaLnBrk="1" hangingPunct="1">
              <a:lnSpc>
                <a:spcPct val="80000"/>
              </a:lnSpc>
            </a:pPr>
            <a:endParaRPr lang="en-US" b="1" dirty="0"/>
          </a:p>
        </p:txBody>
      </p:sp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Often-used “satus” fields can be added to the most-used index and save in two ways: less index-data to scan, and less table-access required. Another bonus: Denisty decreases!  - google : Richard Foote!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7858125" y="1571625"/>
            <a:ext cx="109855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Loaded</a:t>
            </a:r>
          </a:p>
        </p:txBody>
      </p:sp>
      <p:pic>
        <p:nvPicPr>
          <p:cNvPr id="11271" name="Picture 8" descr="http://goodmusicncoolstuff.files.wordpress.com/2008/04/super-fat-man-on-a-scoo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39012" y="1190625"/>
            <a:ext cx="2136775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xp.com/wcm_documents/news/download-media/press-material/NXP_logo_RGB_we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2435288"/>
            <a:ext cx="21907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arthur.schotman.org/wp-content/uploads/2014/03/gep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969" y="5317059"/>
            <a:ext cx="2762555" cy="7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nederlandshypotheekcollectief.nl/assets/admin/js/ckfinder/userfiles/images/Logo%20ING%20Bank%20JPEG%203x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92" y="2435288"/>
            <a:ext cx="2033314" cy="152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5592AE5-8CEE-6247-91CB-DF7D1320F42F}" type="slidenum">
              <a:rPr lang="en-US" sz="800"/>
              <a:pPr eaLnBrk="1" hangingPunct="1"/>
              <a:t>2</a:t>
            </a:fld>
            <a:endParaRPr lang="en-US" sz="800" dirty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778744" y="289833"/>
            <a:ext cx="5382436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 charset="0"/>
              </a:rPr>
              <a:t>Logo 	Cloud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62699" y="993844"/>
            <a:ext cx="2592288" cy="4955436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endParaRPr lang="en-US" sz="1800" b="1" dirty="0">
              <a:latin typeface="Arial" charset="0"/>
            </a:endParaRPr>
          </a:p>
          <a:p>
            <a:pPr eaLnBrk="1" hangingPunct="1"/>
            <a:r>
              <a:rPr lang="en-US" sz="1800" b="1" dirty="0" err="1">
                <a:latin typeface="Arial" charset="0"/>
              </a:rPr>
              <a:t>Portbase</a:t>
            </a:r>
            <a:endParaRPr lang="en-US" sz="1800" b="1" dirty="0">
              <a:latin typeface="Arial" charset="0"/>
            </a:endParaRPr>
          </a:p>
          <a:p>
            <a:r>
              <a:rPr lang="en-US" sz="1800" b="1" dirty="0">
                <a:latin typeface="Arial" charset="0"/>
              </a:rPr>
              <a:t>(</a:t>
            </a:r>
            <a:r>
              <a:rPr lang="en-US" sz="1800" b="1" dirty="0" err="1">
                <a:latin typeface="Arial" charset="0"/>
              </a:rPr>
              <a:t>dutch</a:t>
            </a:r>
            <a:r>
              <a:rPr lang="en-US" sz="1800" b="1" dirty="0">
                <a:latin typeface="Arial" charset="0"/>
              </a:rPr>
              <a:t> gov)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Shell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Philips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ING bank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Nokia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Insinger</a:t>
            </a:r>
            <a:r>
              <a:rPr lang="en-US" sz="1800" b="1" dirty="0">
                <a:latin typeface="Arial" charset="0"/>
              </a:rPr>
              <a:t>, BNP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Etihad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NHS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BT</a:t>
            </a:r>
          </a:p>
          <a:p>
            <a:pPr eaLnBrk="1" hangingPunct="1"/>
            <a:r>
              <a:rPr lang="en-US" sz="1800" b="1" dirty="0" err="1">
                <a:latin typeface="Arial" charset="0"/>
              </a:rPr>
              <a:t>Claritas</a:t>
            </a:r>
            <a:r>
              <a:rPr lang="en-US" sz="1800" b="1" dirty="0">
                <a:latin typeface="Arial" charset="0"/>
              </a:rPr>
              <a:t>, Nielsen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Unilever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Exxon</a:t>
            </a:r>
          </a:p>
          <a:p>
            <a:pPr eaLnBrk="1" hangingPunct="1"/>
            <a:r>
              <a:rPr lang="en-US" sz="1800" b="1" dirty="0">
                <a:latin typeface="Arial" charset="0"/>
              </a:rPr>
              <a:t>GE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285875" y="6457950"/>
            <a:ext cx="728662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Don</a:t>
            </a:r>
            <a:r>
              <a:rPr lang="uk-UA" sz="1000" b="0" dirty="0">
                <a:latin typeface="Lucida Sans Unicode" charset="0"/>
              </a:rPr>
              <a:t>’</a:t>
            </a:r>
            <a:r>
              <a:rPr lang="en-US" sz="1000" b="0" dirty="0">
                <a:latin typeface="Lucida Sans Unicode" charset="0"/>
              </a:rPr>
              <a:t>t waste time on Self-Inflation</a:t>
            </a:r>
            <a:r>
              <a:rPr lang="is-IS" sz="1000" b="0" dirty="0">
                <a:latin typeface="Lucida Sans Unicode" charset="0"/>
              </a:rPr>
              <a:t>… but </a:t>
            </a:r>
            <a:r>
              <a:rPr lang="en-US" sz="1000" b="0" dirty="0">
                <a:latin typeface="Lucida Sans Unicode" charset="0"/>
              </a:rPr>
              <a:t>Hey, this was such  a cool Idea (from a marketing guy)… 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charset="0"/>
              </a:rPr>
              <a:t>Logos of my  major customers over time. If you want your logo here: Hire me.</a:t>
            </a:r>
          </a:p>
        </p:txBody>
      </p:sp>
      <p:pic>
        <p:nvPicPr>
          <p:cNvPr id="1026" name="Picture 2" descr="http://vignette4.wikia.nocookie.net/peanuts/images/f/f9/Shell_logo_4.jpg/revision/latest?cb=2015060123243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0" y="1866517"/>
            <a:ext cx="2548322" cy="6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iwilighting.com/blog/wp-content/uploads/2013/10/Philips-LumiLEDs-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2" y="1779470"/>
            <a:ext cx="3224975" cy="80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w.metwashairports.com/sites/default/files/etihad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1168977"/>
            <a:ext cx="1545313" cy="8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bankingreview.nl/upload/13716367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147" y="3853362"/>
            <a:ext cx="4150393" cy="58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cribetech.co.uk/wp-content/uploads/2013/02/SharedBusinessServices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31" y="5453793"/>
            <a:ext cx="30956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blogs.which.co.uk/technology/wp-content/uploads/2012/12/BT-LOGO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2" y="3657645"/>
            <a:ext cx="1732157" cy="97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smallbizdev.cornell.edu/assets/logos/clarita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723" y="4857436"/>
            <a:ext cx="15621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ile:Exxon Mobil Logo.sv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0" y="4766926"/>
            <a:ext cx="3276723" cy="61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encrypted-tbn1.gstatic.com/images?q=tbn:ANd9GcQlqtfeXoj9xGWfPT-NEVwTCR6N6YBTcJMiuYN6IiPRbwqhgbpp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09" y="4531201"/>
            <a:ext cx="1882437" cy="30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corporatebrandmatrix.com/images/unilever-old-logo.gif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453" y="2766481"/>
            <a:ext cx="1142516" cy="89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7ED95C-5A78-B543-A846-0A3F50928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4282" y="984175"/>
            <a:ext cx="2581439" cy="772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CAC3D-EA18-134C-80C6-BB8238869F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9" y="935210"/>
            <a:ext cx="2450614" cy="77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build="allAtOnce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CDBEA63-6A28-4420-ADF6-77AFDE49C19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More to Indexing…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572500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Index-Reverse: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for Equal Predicates!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To Fix Buff-Busy-Waits or to help “RAC” (old fix)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000" b="1" dirty="0"/>
              <a:t>Most Selective Columns first…?? (partly myth)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Only If you have choice…and If Relevant for Queries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Compression of indexes…Yes!  (less IO, less work)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If Non-selective columns come first.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Use Analyze-validate struct: </a:t>
            </a:r>
            <a:r>
              <a:rPr lang="en-US" b="1" dirty="0" err="1"/>
              <a:t>index_stats</a:t>
            </a:r>
            <a:endParaRPr lang="en-US" b="1" dirty="0"/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Caveat: </a:t>
            </a:r>
            <a:r>
              <a:rPr lang="en-US" b="1" dirty="0" err="1"/>
              <a:t>upserts</a:t>
            </a:r>
            <a:r>
              <a:rPr lang="en-US" b="1" dirty="0"/>
              <a:t> wreck havoc…. TEST!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Wishlist: Compress Indexes per partition.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Reverse: only if you have Buff-busy-waits. Column order is a bit of a myth, not always relevant, and often not much choice. Compression: Works wonders on read-only Varchar-data, but sometimes turns against you. </a:t>
            </a:r>
          </a:p>
        </p:txBody>
      </p:sp>
      <p:pic>
        <p:nvPicPr>
          <p:cNvPr id="12294" name="Picture 7" descr="Soil Compactor Royalty Free Stock Phot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75" y="4429125"/>
            <a:ext cx="25463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FECB89-65C7-40C3-A773-2A2A64FB119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clusters.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Clusters (indexed)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Group data with same cluster (parent-)key (=Often Good!)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Need regular, predictable data and good size-estimates.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Clusters (hash, and hash-ordered)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Potentially </a:t>
            </a:r>
            <a:r>
              <a:rPr lang="en-US" b="1" u="sng"/>
              <a:t>The Fastest Way</a:t>
            </a:r>
            <a:r>
              <a:rPr lang="en-US" b="1"/>
              <a:t> into Data (google: Joze)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Equal-Predicate only  (or use index)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Spread + Group the data, children of one Parent..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Size Estimate, requires regular and predictable data.</a:t>
            </a:r>
          </a:p>
          <a:p>
            <a:pPr lvl="1" eaLnBrk="1" hangingPunct="1">
              <a:lnSpc>
                <a:spcPct val="80000"/>
              </a:lnSpc>
            </a:pPr>
            <a:endParaRPr lang="en-US" sz="1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Anyone Using Clusters ?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(benchmarking,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data</a:t>
            </a:r>
            <a:r>
              <a:rPr lang="en-US" b="1"/>
              <a:t> and </a:t>
            </a:r>
            <a:r>
              <a:rPr lang="en-US" b="1" u="sng"/>
              <a:t>predictable</a:t>
            </a:r>
            <a:r>
              <a:rPr lang="en-US" b="1"/>
              <a:t> </a:t>
            </a:r>
            <a:r>
              <a:rPr lang="en-US" b="1" u="sng"/>
              <a:t>operations</a:t>
            </a:r>
            <a:r>
              <a:rPr lang="en-US" b="1"/>
              <a:t>!)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Clusters often seem promising, but the “size” estimate requires predictable data.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Willing to learn on this one! Someone do a ppt on this next Conference ?  (demo_sthc.sql if time)</a:t>
            </a:r>
          </a:p>
        </p:txBody>
      </p:sp>
      <p:sp>
        <p:nvSpPr>
          <p:cNvPr id="13318" name="TextBox 6"/>
          <p:cNvSpPr txBox="1">
            <a:spLocks noChangeArrowheads="1"/>
          </p:cNvSpPr>
          <p:nvPr/>
        </p:nvSpPr>
        <p:spPr bwMode="auto">
          <a:xfrm>
            <a:off x="7858125" y="2857500"/>
            <a:ext cx="11811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cluster?</a:t>
            </a:r>
          </a:p>
        </p:txBody>
      </p:sp>
      <p:pic>
        <p:nvPicPr>
          <p:cNvPr id="13319" name="Picture 8" descr="http://images0.cafepress.com/product/14407570v1_350x350_Fro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6988" y="2000250"/>
            <a:ext cx="1497012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B95BE-6630-E54A-AF34-FDFF64321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36" y="0"/>
            <a:ext cx="686992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D9C8F6-4057-4B28-AFB0-4A1AD22B6C7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Other Paths into data: IOT	1/3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429625" cy="3786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Index Organized Tables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Overloading to the extreme: all data in the PK.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Group and Order data by leading columns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Ideal for Parent-child tables: Children Forced together.</a:t>
            </a:r>
          </a:p>
          <a:p>
            <a:pPr eaLnBrk="1" hangingPunct="1">
              <a:lnSpc>
                <a:spcPct val="80000"/>
              </a:lnSpc>
            </a:pPr>
            <a:r>
              <a:rPr lang="en-US" b="1"/>
              <a:t>Also Good for (small) Lookup-tables (TomK, RichardF)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IOT : one less segment..: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IOTs simply don’t have “tables”, all data is in the PK.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have one less segment, there is no more table, no more un-ordered heap of records…</a:t>
            </a:r>
          </a:p>
        </p:txBody>
      </p:sp>
      <p:sp>
        <p:nvSpPr>
          <p:cNvPr id="14342" name="TextBox 6"/>
          <p:cNvSpPr txBox="1">
            <a:spLocks noChangeArrowheads="1"/>
          </p:cNvSpPr>
          <p:nvPr/>
        </p:nvSpPr>
        <p:spPr bwMode="auto">
          <a:xfrm>
            <a:off x="7858125" y="1357313"/>
            <a:ext cx="11826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Thumbs</a:t>
            </a:r>
          </a:p>
          <a:p>
            <a:pPr>
              <a:buFontTx/>
              <a:buNone/>
            </a:pPr>
            <a:r>
              <a:rPr lang="en-US"/>
              <a:t>UP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072063" y="3786188"/>
            <a:ext cx="1552575" cy="2108200"/>
            <a:chOff x="7591425" y="4214818"/>
            <a:chExt cx="1552575" cy="2107426"/>
          </a:xfrm>
        </p:grpSpPr>
        <p:sp>
          <p:nvSpPr>
            <p:cNvPr id="14353" name="Rectangle 25"/>
            <p:cNvSpPr>
              <a:spLocks noChangeArrowheads="1"/>
            </p:cNvSpPr>
            <p:nvPr/>
          </p:nvSpPr>
          <p:spPr bwMode="auto">
            <a:xfrm>
              <a:off x="7918450" y="4216400"/>
              <a:ext cx="9191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Text Box 26"/>
            <p:cNvSpPr txBox="1">
              <a:spLocks noChangeArrowheads="1"/>
            </p:cNvSpPr>
            <p:nvPr/>
          </p:nvSpPr>
          <p:spPr bwMode="auto">
            <a:xfrm>
              <a:off x="7591425" y="5745163"/>
              <a:ext cx="1156086" cy="577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PK + Data</a:t>
              </a:r>
            </a:p>
            <a:p>
              <a:r>
                <a:rPr lang="en-US" sz="1500"/>
                <a:t>(IOT)</a:t>
              </a:r>
              <a:endParaRPr lang="nl-NL" sz="1500"/>
            </a:p>
          </p:txBody>
        </p:sp>
        <p:sp>
          <p:nvSpPr>
            <p:cNvPr id="14355" name="AutoShape 28"/>
            <p:cNvSpPr>
              <a:spLocks noChangeArrowheads="1"/>
            </p:cNvSpPr>
            <p:nvPr/>
          </p:nvSpPr>
          <p:spPr bwMode="auto">
            <a:xfrm>
              <a:off x="8623300" y="4214818"/>
              <a:ext cx="520700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Rectangle 29"/>
            <p:cNvSpPr>
              <a:spLocks noChangeArrowheads="1"/>
            </p:cNvSpPr>
            <p:nvPr/>
          </p:nvSpPr>
          <p:spPr bwMode="auto">
            <a:xfrm>
              <a:off x="8643966" y="4214818"/>
              <a:ext cx="22860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6715125" y="3857625"/>
            <a:ext cx="766763" cy="2027238"/>
            <a:chOff x="1950" y="2832"/>
            <a:chExt cx="483" cy="1277"/>
          </a:xfrm>
        </p:grpSpPr>
        <p:sp>
          <p:nvSpPr>
            <p:cNvPr id="14350" name="AutoShape 32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1" name="Rectangle 33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2" name="Text Box 34"/>
            <p:cNvSpPr txBox="1">
              <a:spLocks noChangeArrowheads="1"/>
            </p:cNvSpPr>
            <p:nvPr/>
          </p:nvSpPr>
          <p:spPr bwMode="auto">
            <a:xfrm>
              <a:off x="1950" y="3763"/>
              <a:ext cx="483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(UK)</a:t>
              </a:r>
              <a:endParaRPr lang="nl-NL" sz="1500"/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7429500" y="3857625"/>
            <a:ext cx="882650" cy="2027238"/>
            <a:chOff x="1950" y="2832"/>
            <a:chExt cx="556" cy="1277"/>
          </a:xfrm>
        </p:grpSpPr>
        <p:sp>
          <p:nvSpPr>
            <p:cNvPr id="14347" name="AutoShape 36"/>
            <p:cNvSpPr>
              <a:spLocks noChangeArrowheads="1"/>
            </p:cNvSpPr>
            <p:nvPr/>
          </p:nvSpPr>
          <p:spPr bwMode="auto">
            <a:xfrm>
              <a:off x="2048" y="2840"/>
              <a:ext cx="328" cy="872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7"/>
            <p:cNvSpPr>
              <a:spLocks noChangeArrowheads="1"/>
            </p:cNvSpPr>
            <p:nvPr/>
          </p:nvSpPr>
          <p:spPr bwMode="auto">
            <a:xfrm>
              <a:off x="2064" y="2832"/>
              <a:ext cx="128" cy="87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Text Box 38"/>
            <p:cNvSpPr txBox="1">
              <a:spLocks noChangeArrowheads="1"/>
            </p:cNvSpPr>
            <p:nvPr/>
          </p:nvSpPr>
          <p:spPr bwMode="auto">
            <a:xfrm>
              <a:off x="1950" y="3763"/>
              <a:ext cx="556" cy="3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500"/>
                <a:t>Index</a:t>
              </a:r>
            </a:p>
            <a:p>
              <a:r>
                <a:rPr lang="en-US" sz="1500"/>
                <a:t>(other)</a:t>
              </a:r>
              <a:endParaRPr lang="nl-NL" sz="1500"/>
            </a:p>
          </p:txBody>
        </p:sp>
      </p:grpSp>
      <p:pic>
        <p:nvPicPr>
          <p:cNvPr id="14346" name="Picture 20" descr="C:\Documents and Settings\PVISSER\My Documents\My Pictures\thumbs-dow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1143000"/>
            <a:ext cx="1004887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940707-80F1-47D3-AE1F-A8F7725F0C6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only get Better…		2/3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7863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Bonus-feature on IOTs: Fat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2ndary indexes are “overloaded”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contain the PK-values (as rowid) to allow Access to PK (+data)</a:t>
            </a:r>
          </a:p>
          <a:p>
            <a:pPr lvl="1" eaLnBrk="1" hangingPunct="1">
              <a:lnSpc>
                <a:spcPct val="80000"/>
              </a:lnSpc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Good for n:m relationships and join-only access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Normally, you need TBL + PK + FK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(you can “overload” to get index-only-access)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The IOT does the overloading for you…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And removes the “table” segment altogether.</a:t>
            </a:r>
          </a:p>
        </p:txBody>
      </p:sp>
      <p:sp>
        <p:nvSpPr>
          <p:cNvPr id="15365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2ndary indexes merit a good look! Neat Trick nr #2: automatic overloading.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Deep-down-wishlist: use 2ndary indexes as overflow-segment…. Too complicated for Fast-ppt ?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5750" y="5286375"/>
            <a:ext cx="842962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 algn="l">
              <a:defRPr/>
            </a:pPr>
            <a:r>
              <a:rPr lang="en-US" sz="2200" kern="0" dirty="0">
                <a:latin typeface="+mn-lt"/>
              </a:rPr>
              <a:t>Show grouping + bonus-feature. 		</a:t>
            </a:r>
            <a:r>
              <a:rPr lang="en-US" sz="1100" kern="0" dirty="0">
                <a:latin typeface="+mn-lt"/>
              </a:rPr>
              <a:t>SQL &gt; @</a:t>
            </a:r>
            <a:r>
              <a:rPr lang="en-US" sz="1100" kern="0" dirty="0"/>
              <a:t>cr_di2.sql</a:t>
            </a: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sz="1100" kern="0" dirty="0">
              <a:latin typeface="+mn-lt"/>
            </a:endParaRPr>
          </a:p>
          <a:p>
            <a:pPr marL="565150" lvl="1" indent="-184150" algn="l">
              <a:buFontTx/>
              <a:buChar char="–"/>
              <a:defRPr/>
            </a:pPr>
            <a:endParaRPr lang="en-US" kern="0" dirty="0">
              <a:latin typeface="+mn-lt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572375" y="3357563"/>
            <a:ext cx="503238" cy="1473200"/>
            <a:chOff x="7572375" y="3357563"/>
            <a:chExt cx="503684" cy="1473200"/>
          </a:xfrm>
        </p:grpSpPr>
        <p:sp>
          <p:nvSpPr>
            <p:cNvPr id="15377" name="Rectangle 25"/>
            <p:cNvSpPr>
              <a:spLocks noChangeArrowheads="1"/>
            </p:cNvSpPr>
            <p:nvPr/>
          </p:nvSpPr>
          <p:spPr bwMode="auto">
            <a:xfrm>
              <a:off x="7572375" y="3357563"/>
              <a:ext cx="500063" cy="1473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8" name="TextBox 13"/>
            <p:cNvSpPr txBox="1">
              <a:spLocks noChangeArrowheads="1"/>
            </p:cNvSpPr>
            <p:nvPr/>
          </p:nvSpPr>
          <p:spPr bwMode="auto">
            <a:xfrm>
              <a:off x="7572396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6786563" y="3357563"/>
            <a:ext cx="534987" cy="1422400"/>
            <a:chOff x="6786563" y="3357563"/>
            <a:chExt cx="534937" cy="1422400"/>
          </a:xfrm>
        </p:grpSpPr>
        <p:sp>
          <p:nvSpPr>
            <p:cNvPr id="15374" name="AutoShape 28"/>
            <p:cNvSpPr>
              <a:spLocks noChangeArrowheads="1"/>
            </p:cNvSpPr>
            <p:nvPr/>
          </p:nvSpPr>
          <p:spPr bwMode="auto">
            <a:xfrm rot="10800000">
              <a:off x="6786563" y="3395663"/>
              <a:ext cx="525462" cy="1384300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5" name="Rectangle 29"/>
            <p:cNvSpPr>
              <a:spLocks noChangeArrowheads="1"/>
            </p:cNvSpPr>
            <p:nvPr/>
          </p:nvSpPr>
          <p:spPr bwMode="auto">
            <a:xfrm rot="10800000">
              <a:off x="7060693" y="3357563"/>
              <a:ext cx="230690" cy="14224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76" name="TextBox 14"/>
            <p:cNvSpPr txBox="1">
              <a:spLocks noChangeArrowheads="1"/>
            </p:cNvSpPr>
            <p:nvPr/>
          </p:nvSpPr>
          <p:spPr bwMode="auto">
            <a:xfrm>
              <a:off x="6817837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n,m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8286750" y="3357563"/>
            <a:ext cx="534988" cy="1422400"/>
            <a:chOff x="8286750" y="3357563"/>
            <a:chExt cx="534947" cy="1422400"/>
          </a:xfrm>
        </p:grpSpPr>
        <p:grpSp>
          <p:nvGrpSpPr>
            <p:cNvPr id="15370" name="Group 13"/>
            <p:cNvGrpSpPr>
              <a:grpSpLocks/>
            </p:cNvGrpSpPr>
            <p:nvPr/>
          </p:nvGrpSpPr>
          <p:grpSpPr bwMode="auto">
            <a:xfrm>
              <a:off x="8286750" y="3357563"/>
              <a:ext cx="525463" cy="1422400"/>
              <a:chOff x="6103940" y="3786190"/>
              <a:chExt cx="526099" cy="1422400"/>
            </a:xfrm>
          </p:grpSpPr>
          <p:sp>
            <p:nvSpPr>
              <p:cNvPr id="15372" name="AutoShape 28"/>
              <p:cNvSpPr>
                <a:spLocks noChangeArrowheads="1"/>
              </p:cNvSpPr>
              <p:nvPr/>
            </p:nvSpPr>
            <p:spPr bwMode="auto">
              <a:xfrm>
                <a:off x="6103940" y="3786190"/>
                <a:ext cx="526099" cy="1384300"/>
              </a:xfrm>
              <a:prstGeom prst="chevron">
                <a:avLst>
                  <a:gd name="adj" fmla="val 46051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3" name="Rectangle 29"/>
              <p:cNvSpPr>
                <a:spLocks noChangeArrowheads="1"/>
              </p:cNvSpPr>
              <p:nvPr/>
            </p:nvSpPr>
            <p:spPr bwMode="auto">
              <a:xfrm>
                <a:off x="6124607" y="3786190"/>
                <a:ext cx="230970" cy="142240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71" name="TextBox 15"/>
            <p:cNvSpPr txBox="1">
              <a:spLocks noChangeArrowheads="1"/>
            </p:cNvSpPr>
            <p:nvPr/>
          </p:nvSpPr>
          <p:spPr bwMode="auto">
            <a:xfrm>
              <a:off x="8318034" y="3929066"/>
              <a:ext cx="503663" cy="264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Tx/>
                <a:buNone/>
              </a:pPr>
              <a:r>
                <a:rPr lang="en-US" sz="1400"/>
                <a:t>m,n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  <p:bldP spid="7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224B766-98EB-4662-84EC-4E2E7559508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IOTs – downsides			3/3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Slow DML (ins/</a:t>
            </a:r>
            <a:r>
              <a:rPr lang="en-US" b="1" dirty="0" err="1"/>
              <a:t>upd</a:t>
            </a:r>
            <a:r>
              <a:rPr lang="en-US" b="1" dirty="0"/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Especially Bulk &amp; Batches, no “direct” insert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(people are used to bulk-loading without any indexes…)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Overflow Segment with extra columns.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Plan it – don’t get taken by surprise.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2ndary indexes are bigger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“Table” access is slower, Row-Guess(?), more “hops”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Statistics take forever (older versions?).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Bugs… (ML </a:t>
            </a:r>
            <a:r>
              <a:rPr lang="en-GB" sz="2400" dirty="0">
                <a:latin typeface="Times New Roman" pitchFamily="18" charset="0"/>
              </a:rPr>
              <a:t>471479.1 </a:t>
            </a:r>
            <a:r>
              <a:rPr lang="en-US" b="1" dirty="0"/>
              <a:t>+ more)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</p:txBody>
      </p:sp>
      <p:sp>
        <p:nvSpPr>
          <p:cNvPr id="1638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Downsides are non-negigable, as one customer noted… (ML: )  Suspect extra redo, need to test.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Wishlist: Prevent Overflow segments, or control overflow to go into 2ndary Index (e.g. avoid any heap-segment)</a:t>
            </a: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7286625" y="4857750"/>
            <a:ext cx="10810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TVR</a:t>
            </a:r>
          </a:p>
        </p:txBody>
      </p:sp>
      <p:pic>
        <p:nvPicPr>
          <p:cNvPr id="16391" name="Picture 8" descr="http://www.nextautos.com/files/wp-content/uploads/2007/02/tvr-tuscan-s-gunmet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5200" y="4500563"/>
            <a:ext cx="3098800" cy="159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DF70A9-428B-AF4A-A8A1-25C20D79B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68" y="14925"/>
            <a:ext cx="682240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C13B482-427C-4AD1-AB9A-E579194AB86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1/2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2"/>
            <a:ext cx="8320088" cy="489689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Any (</a:t>
            </a:r>
            <a:r>
              <a:rPr lang="en-US" b="1" dirty="0" err="1"/>
              <a:t>Btree</a:t>
            </a:r>
            <a:r>
              <a:rPr lang="en-US" b="1" dirty="0"/>
              <a:t>) index is: Data + pointers, stored in order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 + statement, (DBA and Dev) must work together: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Good: Leading columns in the Where-clause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Better: All where-conditions in the index (smallest slice)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Even Better: Order-by from Index, Prevent sort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Best: All data from Index, don’t visit the Table 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Various books, but … </a:t>
            </a:r>
            <a:r>
              <a:rPr lang="en-US" b="1" dirty="0" err="1"/>
              <a:t>Tapio</a:t>
            </a:r>
            <a:r>
              <a:rPr lang="en-US" b="1" dirty="0"/>
              <a:t> </a:t>
            </a:r>
            <a:r>
              <a:rPr lang="en-US" b="1" dirty="0" err="1"/>
              <a:t>Lahdenmäki</a:t>
            </a:r>
            <a:r>
              <a:rPr lang="en-US" b="1" dirty="0"/>
              <a:t> !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All you need to know about “good” indexing.</a:t>
            </a:r>
          </a:p>
          <a:p>
            <a:pPr lvl="1"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sz="1800" b="1" dirty="0"/>
              <a:t>Demos: index, overloading, IOT.</a:t>
            </a:r>
          </a:p>
        </p:txBody>
      </p:sp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7572375" y="5286375"/>
            <a:ext cx="1425575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Image: </a:t>
            </a:r>
          </a:p>
          <a:p>
            <a:pPr>
              <a:buFontTx/>
              <a:buNone/>
            </a:pPr>
            <a:r>
              <a:rPr lang="en-US"/>
              <a:t>Road map</a:t>
            </a:r>
          </a:p>
        </p:txBody>
      </p:sp>
      <p:sp>
        <p:nvSpPr>
          <p:cNvPr id="9222" name="Text Box 4"/>
          <p:cNvSpPr txBox="1">
            <a:spLocks noChangeArrowheads="1"/>
          </p:cNvSpPr>
          <p:nvPr/>
        </p:nvSpPr>
        <p:spPr bwMode="auto">
          <a:xfrm>
            <a:off x="1357313" y="6500813"/>
            <a:ext cx="69580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u="sng" dirty="0" err="1">
                <a:latin typeface="Lucida Sans Unicode" pitchFamily="34" charset="0"/>
              </a:rPr>
              <a:t>Tapio</a:t>
            </a:r>
            <a:r>
              <a:rPr lang="en-US" sz="1000" b="0" dirty="0">
                <a:latin typeface="Lucida Sans Unicode" pitchFamily="34" charset="0"/>
              </a:rPr>
              <a:t> : “the book” on indexes. 1, 2, 3 stars and Fat-indexes.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Demo: </a:t>
            </a:r>
            <a:r>
              <a:rPr lang="en-US" sz="1000" b="0" dirty="0" err="1">
                <a:latin typeface="Lucida Sans Unicode" pitchFamily="34" charset="0"/>
              </a:rPr>
              <a:t>cr_di.sql</a:t>
            </a:r>
            <a:r>
              <a:rPr lang="en-US" sz="1000" b="0" dirty="0">
                <a:latin typeface="Lucida Sans Unicode" pitchFamily="34" charset="0"/>
              </a:rPr>
              <a:t>  (create demo index) – show explain, </a:t>
            </a:r>
            <a:r>
              <a:rPr lang="en-US" sz="1000" b="0" dirty="0" err="1">
                <a:latin typeface="Lucida Sans Unicode" pitchFamily="34" charset="0"/>
              </a:rPr>
              <a:t>shnow</a:t>
            </a:r>
            <a:r>
              <a:rPr lang="en-US" sz="1000" b="0" dirty="0">
                <a:latin typeface="Lucida Sans Unicode" pitchFamily="34" charset="0"/>
              </a:rPr>
              <a:t> nr-gets per </a:t>
            </a:r>
            <a:r>
              <a:rPr lang="en-US" sz="1000" b="0" dirty="0" err="1">
                <a:latin typeface="Lucida Sans Unicode" pitchFamily="34" charset="0"/>
              </a:rPr>
              <a:t>sql</a:t>
            </a:r>
            <a:r>
              <a:rPr lang="en-US" sz="1000" b="0" dirty="0">
                <a:latin typeface="Lucida Sans Unicode" pitchFamily="34" charset="0"/>
              </a:rPr>
              <a:t>.</a:t>
            </a:r>
          </a:p>
        </p:txBody>
      </p:sp>
      <p:pic>
        <p:nvPicPr>
          <p:cNvPr id="9223" name="Picture 10" descr="C:\Documents and Settings\PVISSER\My Documents\My Pictures\btre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4429125"/>
            <a:ext cx="2428875" cy="163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07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124FBF9-1B2F-48A7-8D86-FDE5A398673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Recap 2/2 : INDEXING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 dirty="0"/>
              <a:t>Verify Access Paths (especially on OLTP):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Explain, (auto)trace and check </a:t>
            </a:r>
            <a:r>
              <a:rPr lang="en-US" b="1" dirty="0" err="1"/>
              <a:t>v$sql</a:t>
            </a:r>
            <a:r>
              <a:rPr lang="en-US" b="1" dirty="0"/>
              <a:t> and </a:t>
            </a:r>
            <a:r>
              <a:rPr lang="en-US" b="1" dirty="0" err="1"/>
              <a:t>v$sql_plan</a:t>
            </a:r>
            <a:endParaRPr lang="en-US" b="1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Good Indexing: good, better, best…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will help you more then anything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Overloading is useful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Index-Compression is useful (but test)</a:t>
            </a:r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Clusters and IOTs … If applicable (but test)</a:t>
            </a:r>
          </a:p>
          <a:p>
            <a:pPr eaLnBrk="1" hangingPunct="1">
              <a:lnSpc>
                <a:spcPct val="80000"/>
              </a:lnSpc>
            </a:pPr>
            <a:endParaRPr lang="en-US" b="1" dirty="0"/>
          </a:p>
          <a:p>
            <a:pPr eaLnBrk="1" hangingPunct="1">
              <a:lnSpc>
                <a:spcPct val="80000"/>
              </a:lnSpc>
            </a:pPr>
            <a:r>
              <a:rPr lang="en-US" b="1" dirty="0"/>
              <a:t>Now for the C-B-O… (paracetamol…)</a:t>
            </a:r>
          </a:p>
        </p:txBody>
      </p:sp>
      <p:sp>
        <p:nvSpPr>
          <p:cNvPr id="17413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2866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Just to stress – and this is striclty my own humble opinion, but I will shout it aloud!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Do you notice we havnt lost any time / sleep over CBO yet ?</a:t>
            </a:r>
          </a:p>
        </p:txBody>
      </p:sp>
      <p:pic>
        <p:nvPicPr>
          <p:cNvPr id="17414" name="Picture 7" descr="http://www.medstore.biz/i/products/paracetam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14121" y="5085184"/>
            <a:ext cx="987004" cy="98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 descr="http://www.medstore.biz/i/products/paracetamol.jpg">
            <a:extLst>
              <a:ext uri="{FF2B5EF4-FFF2-40B4-BE49-F238E27FC236}">
                <a16:creationId xmlns:a16="http://schemas.microsoft.com/office/drawing/2014/main" id="{95D3D6F9-1C51-3740-B129-B6182B80A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349042"/>
            <a:ext cx="2528230" cy="2528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DF0DE8E-6AC0-4605-B14F-B068AA6EB34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Optional Intermezzo: Poll for audience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Who has/knows/uses: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Log-file-sync waits (how many TPS?)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Buff-busy waits (what segments?)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Gets/exe of critical queries ?</a:t>
            </a:r>
          </a:p>
          <a:p>
            <a:pPr eaLnBrk="1" hangingPunct="1">
              <a:lnSpc>
                <a:spcPct val="80000"/>
              </a:lnSpc>
            </a:pPr>
            <a:endParaRPr lang="en-US" b="1"/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Fat or Overloaded Indexes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Clusters ? IOTs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Outlines, SQLPlans, 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Hints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Early morning cursor-shooting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/>
              <a:t>Lock or Restore Stats ?</a:t>
            </a:r>
          </a:p>
        </p:txBody>
      </p:sp>
      <p:sp>
        <p:nvSpPr>
          <p:cNvPr id="1843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Find out from the audience.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Bonus question: who prefers init-files ?</a:t>
            </a:r>
          </a:p>
        </p:txBody>
      </p:sp>
      <p:pic>
        <p:nvPicPr>
          <p:cNvPr id="18438" name="Picture 7" descr="questionnai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9925" y="3357563"/>
            <a:ext cx="196215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9" name="Picture 8" descr="questionnai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3300" y="1557338"/>
            <a:ext cx="1790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3" name="Text Box 9"/>
          <p:cNvSpPr txBox="1">
            <a:spLocks noChangeArrowheads="1"/>
          </p:cNvSpPr>
          <p:nvPr/>
        </p:nvSpPr>
        <p:spPr bwMode="auto">
          <a:xfrm>
            <a:off x="642938" y="1214438"/>
            <a:ext cx="5143500" cy="45862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endParaRPr lang="en-US" sz="4000"/>
          </a:p>
          <a:p>
            <a:pPr marL="185738" indent="-185738">
              <a:buFontTx/>
              <a:buNone/>
            </a:pPr>
            <a:r>
              <a:rPr lang="en-US" sz="4000"/>
              <a:t>Thank You !</a:t>
            </a:r>
          </a:p>
          <a:p>
            <a:pPr marL="185738" indent="-185738">
              <a:buFontTx/>
              <a:buNone/>
            </a:pPr>
            <a:r>
              <a:rPr lang="en-US" sz="4000"/>
              <a:t>Stay Tuned</a:t>
            </a:r>
          </a:p>
          <a:p>
            <a:pPr marL="185738" indent="-185738">
              <a:buFontTx/>
              <a:buNone/>
            </a:pPr>
            <a:r>
              <a:rPr lang="en-US" sz="4000"/>
              <a:t>(not done yet…)</a:t>
            </a:r>
          </a:p>
          <a:p>
            <a:pPr marL="185738" indent="-185738">
              <a:buFontTx/>
              <a:buNone/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20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build="p" bldLvl="2"/>
      <p:bldP spid="13415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C39631C-686C-4B7F-BF45-ABCFBC7987E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Eh, just to remind you … Simplicity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Leonardo da Vinci:</a:t>
            </a:r>
          </a:p>
          <a:p>
            <a:pPr lvl="1" eaLnBrk="1" hangingPunct="1"/>
            <a:r>
              <a:rPr lang="en-US" b="1"/>
              <a:t> Simplicity is the ultimate sophistication.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Goethe:</a:t>
            </a:r>
          </a:p>
          <a:p>
            <a:pPr lvl="1" eaLnBrk="1" hangingPunct="1"/>
            <a:r>
              <a:rPr lang="de-DE" b="1"/>
              <a:t> In der Beschränkung zeigt sich der Meister".</a:t>
            </a:r>
            <a:r>
              <a:rPr lang="en-US"/>
              <a:t> </a:t>
            </a:r>
            <a:endParaRPr lang="en-US" b="1"/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EW Dijkstra:</a:t>
            </a:r>
          </a:p>
          <a:p>
            <a:pPr lvl="1" eaLnBrk="1" hangingPunct="1"/>
            <a:r>
              <a:rPr lang="en-US" b="1"/>
              <a:t> Simplicity is a pre-requisite for reliability.</a:t>
            </a:r>
          </a:p>
          <a:p>
            <a:pPr lvl="1" eaLnBrk="1" hangingPunct="1"/>
            <a:r>
              <a:rPr lang="en-US" b="1"/>
              <a:t> The sore truth is that Complexity sells better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  <a:hlinkClick r:id="rId3"/>
              </a:rPr>
              <a:t>www.brainyquote.com</a:t>
            </a:r>
            <a:r>
              <a:rPr lang="en-US" sz="1000" b="0">
                <a:latin typeface="Lucida Sans Unicode" pitchFamily="34" charset="0"/>
              </a:rPr>
              <a:t>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Quotes from Leonardo da Vinci, Albert Einstein, and Edsgar W Dijkstra.</a:t>
            </a:r>
          </a:p>
        </p:txBody>
      </p:sp>
      <p:pic>
        <p:nvPicPr>
          <p:cNvPr id="28678" name="Picture 5" descr="stack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1AB1A8C-DDF2-45FC-91EF-59B1FA1C269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He got it …</a:t>
            </a: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As Simple as Possible, but not too simple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is a Requirement  - but Comlexity just sells better (EWD).</a:t>
            </a:r>
          </a:p>
        </p:txBody>
      </p:sp>
      <p:pic>
        <p:nvPicPr>
          <p:cNvPr id="62466" name="Picture 2" descr="C:\Documents and Settings\PVISSER\My Documents\Downloads\einst_simpl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1428750"/>
            <a:ext cx="4667250" cy="45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>
                <a:latin typeface="Arial"/>
                <a:cs typeface="Arial"/>
              </a:rPr>
              <a:t>What does it look like..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143000"/>
            <a:ext cx="8429625" cy="49291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>
                <a:latin typeface="Arial" charset="0"/>
              </a:rPr>
              <a:t> </a:t>
            </a:r>
          </a:p>
        </p:txBody>
      </p:sp>
      <p:sp>
        <p:nvSpPr>
          <p:cNvPr id="6149" name="Text Box 4"/>
          <p:cNvSpPr txBox="1">
            <a:spLocks noChangeArrowheads="1"/>
          </p:cNvSpPr>
          <p:nvPr/>
        </p:nvSpPr>
        <p:spPr bwMode="auto">
          <a:xfrm>
            <a:off x="1357313" y="6451600"/>
            <a:ext cx="70723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Couldn</a:t>
            </a:r>
            <a:r>
              <a:rPr lang="ja-JP" altLang="en-US" sz="1000" b="0">
                <a:latin typeface="Lucida Sans Unicode" charset="0"/>
              </a:rPr>
              <a:t>’</a:t>
            </a:r>
            <a:r>
              <a:rPr lang="en-US" sz="1000" b="0">
                <a:latin typeface="Lucida Sans Unicode" charset="0"/>
              </a:rPr>
              <a:t>t resist…  after this changing room, not allowed to take pictures anymore..</a:t>
            </a: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charset="0"/>
              </a:rPr>
              <a:t>For travel pictures from Asia: later…</a:t>
            </a:r>
          </a:p>
        </p:txBody>
      </p:sp>
      <p:pic>
        <p:nvPicPr>
          <p:cNvPr id="6150" name="Picture 2" descr="C:\Data\nokia_n95\Images\201103\201103A0\25032011411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84313"/>
            <a:ext cx="295275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 descr="C:\Data\nokia_n95\Images\201103\201103A0\25032011412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573463"/>
            <a:ext cx="3294063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C:\Data\nokia_n95\Images\201103\201103A0\12032011407_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12875"/>
            <a:ext cx="3241675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32440" y="6381328"/>
            <a:ext cx="514400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rgbClr val="808080"/>
              </a:buClr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3D4F20-1C37-194D-952D-82DFFC4DA053}" type="slidenum">
              <a:rPr lang="en-US" sz="1400"/>
              <a:pPr eaLnBrk="1" hangingPunct="1"/>
              <a:t>3</a:t>
            </a:fld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44667-2BD1-3F48-B701-65F438FCF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302" y="713778"/>
            <a:ext cx="5839363" cy="58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5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3D71D818-67C9-4C0F-8AE8-8F04AD4A7C4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 dirty="0"/>
              <a:t>Take-</a:t>
            </a:r>
            <a:r>
              <a:rPr lang="nl-NL" dirty="0" err="1"/>
              <a:t>aways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Architects</a:t>
            </a:r>
            <a:r>
              <a:rPr lang="nl-NL" dirty="0"/>
              <a:t>” + </a:t>
            </a:r>
            <a:r>
              <a:rPr lang="nl-NL" dirty="0" err="1"/>
              <a:t>DBAs</a:t>
            </a: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318500" cy="4751387"/>
          </a:xfrm>
        </p:spPr>
        <p:txBody>
          <a:bodyPr/>
          <a:lstStyle/>
          <a:p>
            <a:pPr eaLnBrk="1" hangingPunct="1"/>
            <a:r>
              <a:rPr lang="nl-NL" b="1" dirty="0" err="1"/>
              <a:t>Define</a:t>
            </a:r>
            <a:r>
              <a:rPr lang="nl-NL" b="1" dirty="0"/>
              <a:t> Efficiency:</a:t>
            </a:r>
          </a:p>
          <a:p>
            <a:pPr lvl="1" eaLnBrk="1" hangingPunct="1"/>
            <a:r>
              <a:rPr lang="nl-NL" b="1" dirty="0"/>
              <a:t>Get a feeling </a:t>
            </a:r>
            <a:r>
              <a:rPr lang="nl-NL" b="1" dirty="0" err="1"/>
              <a:t>for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system – </a:t>
            </a:r>
            <a:r>
              <a:rPr lang="nl-NL" b="1" dirty="0" err="1"/>
              <a:t>Statspack</a:t>
            </a:r>
            <a:r>
              <a:rPr lang="nl-NL" b="1" dirty="0"/>
              <a:t>, AWR, </a:t>
            </a:r>
            <a:r>
              <a:rPr lang="nl-NL" b="1" dirty="0" err="1"/>
              <a:t>v$sql</a:t>
            </a:r>
            <a:endParaRPr lang="nl-NL" b="1" dirty="0"/>
          </a:p>
          <a:p>
            <a:pPr eaLnBrk="1" hangingPunct="1"/>
            <a:r>
              <a:rPr lang="nl-NL" b="1" dirty="0"/>
              <a:t>INDEXING : </a:t>
            </a:r>
            <a:r>
              <a:rPr lang="nl-NL" b="1" dirty="0" err="1"/>
              <a:t>all</a:t>
            </a:r>
            <a:r>
              <a:rPr lang="nl-NL" b="1" dirty="0"/>
              <a:t> Access </a:t>
            </a:r>
            <a:r>
              <a:rPr lang="nl-NL" b="1" dirty="0" err="1"/>
              <a:t>should</a:t>
            </a:r>
            <a:r>
              <a:rPr lang="nl-NL" b="1" dirty="0"/>
              <a:t> </a:t>
            </a:r>
            <a:r>
              <a:rPr lang="nl-NL" b="1" dirty="0" err="1"/>
              <a:t>be</a:t>
            </a:r>
            <a:r>
              <a:rPr lang="nl-NL" b="1" dirty="0"/>
              <a:t> “</a:t>
            </a:r>
            <a:r>
              <a:rPr lang="nl-NL" b="1" dirty="0" err="1"/>
              <a:t>efficient</a:t>
            </a:r>
            <a:r>
              <a:rPr lang="nl-NL" b="1" dirty="0"/>
              <a:t>” – check!</a:t>
            </a:r>
          </a:p>
          <a:p>
            <a:pPr eaLnBrk="1" hangingPunct="1"/>
            <a:r>
              <a:rPr lang="nl-NL" b="1" dirty="0"/>
              <a:t>CBO: </a:t>
            </a:r>
            <a:r>
              <a:rPr lang="nl-NL" b="1" dirty="0" err="1"/>
              <a:t>be</a:t>
            </a:r>
            <a:r>
              <a:rPr lang="nl-NL" b="1" dirty="0"/>
              <a:t> </a:t>
            </a:r>
            <a:r>
              <a:rPr lang="nl-NL" b="1" dirty="0" err="1"/>
              <a:t>lazy</a:t>
            </a:r>
            <a:r>
              <a:rPr lang="nl-NL" b="1" dirty="0"/>
              <a:t>, </a:t>
            </a:r>
            <a:r>
              <a:rPr lang="nl-NL" b="1" dirty="0" err="1"/>
              <a:t>dont</a:t>
            </a:r>
            <a:r>
              <a:rPr lang="nl-NL" b="1" dirty="0"/>
              <a:t> </a:t>
            </a:r>
            <a:r>
              <a:rPr lang="nl-NL" b="1" dirty="0" err="1"/>
              <a:t>tweak</a:t>
            </a:r>
            <a:r>
              <a:rPr lang="nl-NL" b="1" dirty="0"/>
              <a:t> (</a:t>
            </a:r>
            <a:r>
              <a:rPr lang="nl-NL" b="1" dirty="0" err="1"/>
              <a:t>not</a:t>
            </a:r>
            <a:r>
              <a:rPr lang="nl-NL" b="1" dirty="0"/>
              <a:t> </a:t>
            </a:r>
            <a:r>
              <a:rPr lang="nl-NL" b="1" dirty="0" err="1"/>
              <a:t>too</a:t>
            </a:r>
            <a:r>
              <a:rPr lang="nl-NL" b="1" dirty="0"/>
              <a:t> </a:t>
            </a:r>
            <a:r>
              <a:rPr lang="nl-NL" b="1" dirty="0" err="1"/>
              <a:t>much</a:t>
            </a:r>
            <a:r>
              <a:rPr lang="nl-NL" b="1" dirty="0"/>
              <a:t>).</a:t>
            </a:r>
          </a:p>
          <a:p>
            <a:pPr eaLnBrk="1" hangingPunct="1"/>
            <a:r>
              <a:rPr lang="nl-NL" b="1" dirty="0" err="1"/>
              <a:t>Stats</a:t>
            </a:r>
            <a:r>
              <a:rPr lang="nl-NL" b="1" dirty="0"/>
              <a:t>: Auto-</a:t>
            </a:r>
            <a:r>
              <a:rPr lang="nl-NL" b="1" dirty="0" err="1"/>
              <a:t>gather</a:t>
            </a:r>
            <a:r>
              <a:rPr lang="nl-NL" b="1" dirty="0"/>
              <a:t>,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use</a:t>
            </a:r>
            <a:r>
              <a:rPr lang="nl-NL" b="1" dirty="0"/>
              <a:t> a </a:t>
            </a:r>
            <a:r>
              <a:rPr lang="nl-NL" b="1" dirty="0" err="1"/>
              <a:t>window</a:t>
            </a:r>
            <a:endParaRPr lang="nl-NL" b="1" dirty="0"/>
          </a:p>
          <a:p>
            <a:pPr lvl="1" eaLnBrk="1" hangingPunct="1"/>
            <a:r>
              <a:rPr lang="nl-NL" b="1" dirty="0"/>
              <a:t>Trust but </a:t>
            </a:r>
            <a:r>
              <a:rPr lang="nl-NL" b="1" dirty="0" err="1"/>
              <a:t>Verify</a:t>
            </a:r>
            <a:r>
              <a:rPr lang="nl-NL" b="1" dirty="0"/>
              <a:t> : save SPM </a:t>
            </a:r>
            <a:r>
              <a:rPr lang="nl-NL" b="1" dirty="0" err="1"/>
              <a:t>plans</a:t>
            </a:r>
            <a:r>
              <a:rPr lang="nl-NL" b="1" dirty="0"/>
              <a:t> </a:t>
            </a:r>
            <a:r>
              <a:rPr lang="nl-NL" b="1" dirty="0" err="1"/>
              <a:t>for</a:t>
            </a:r>
            <a:r>
              <a:rPr lang="nl-NL" b="1" dirty="0"/>
              <a:t> a </a:t>
            </a:r>
            <a:r>
              <a:rPr lang="nl-NL" b="1" dirty="0" err="1"/>
              <a:t>rainy</a:t>
            </a:r>
            <a:r>
              <a:rPr lang="nl-NL" b="1" dirty="0"/>
              <a:t> </a:t>
            </a:r>
            <a:r>
              <a:rPr lang="nl-NL" b="1" dirty="0" err="1"/>
              <a:t>day</a:t>
            </a:r>
            <a:endParaRPr lang="nl-NL" b="1" dirty="0"/>
          </a:p>
          <a:p>
            <a:pPr lvl="1" eaLnBrk="1" hangingPunct="1"/>
            <a:r>
              <a:rPr lang="nl-NL" b="1" dirty="0" err="1"/>
              <a:t>Inspect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</a:t>
            </a:r>
            <a:r>
              <a:rPr lang="nl-NL" b="1" dirty="0" err="1"/>
              <a:t>stats</a:t>
            </a:r>
            <a:r>
              <a:rPr lang="nl-NL" b="1" dirty="0"/>
              <a:t> on </a:t>
            </a:r>
            <a:r>
              <a:rPr lang="nl-NL" b="1" dirty="0" err="1"/>
              <a:t>problem-qries</a:t>
            </a:r>
            <a:r>
              <a:rPr lang="nl-NL" b="1" dirty="0"/>
              <a:t>/</a:t>
            </a:r>
            <a:r>
              <a:rPr lang="nl-NL" b="1" dirty="0" err="1"/>
              <a:t>tables</a:t>
            </a:r>
            <a:r>
              <a:rPr lang="nl-NL" b="1" dirty="0"/>
              <a:t>.</a:t>
            </a:r>
          </a:p>
          <a:p>
            <a:pPr eaLnBrk="1" hangingPunct="1"/>
            <a:r>
              <a:rPr lang="nl-NL" b="1" dirty="0" err="1"/>
              <a:t>Tweaks</a:t>
            </a:r>
            <a:r>
              <a:rPr lang="nl-NL" b="1" dirty="0"/>
              <a:t> (set-</a:t>
            </a:r>
            <a:r>
              <a:rPr lang="nl-NL" b="1" dirty="0" err="1"/>
              <a:t>stats</a:t>
            </a:r>
            <a:r>
              <a:rPr lang="nl-NL" b="1" dirty="0"/>
              <a:t>, </a:t>
            </a:r>
            <a:r>
              <a:rPr lang="nl-NL" b="1" dirty="0" err="1"/>
              <a:t>use</a:t>
            </a:r>
            <a:r>
              <a:rPr lang="nl-NL" b="1" dirty="0"/>
              <a:t> SPM)</a:t>
            </a:r>
          </a:p>
          <a:p>
            <a:pPr lvl="1" eaLnBrk="1" hangingPunct="1"/>
            <a:r>
              <a:rPr lang="nl-NL" b="1" dirty="0" err="1"/>
              <a:t>Sometimes</a:t>
            </a:r>
            <a:r>
              <a:rPr lang="nl-NL" b="1" dirty="0"/>
              <a:t> </a:t>
            </a:r>
            <a:r>
              <a:rPr lang="nl-NL" b="1" dirty="0" err="1"/>
              <a:t>you</a:t>
            </a:r>
            <a:r>
              <a:rPr lang="nl-NL" b="1" dirty="0"/>
              <a:t> have </a:t>
            </a:r>
            <a:r>
              <a:rPr lang="nl-NL" b="1" dirty="0" err="1"/>
              <a:t>to</a:t>
            </a:r>
            <a:r>
              <a:rPr lang="nl-NL" b="1" dirty="0"/>
              <a:t>…</a:t>
            </a:r>
          </a:p>
          <a:p>
            <a:pPr lvl="1" eaLnBrk="1" hangingPunct="1"/>
            <a:r>
              <a:rPr lang="nl-NL" b="1" dirty="0" err="1"/>
              <a:t>Minimize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simplify</a:t>
            </a:r>
            <a:r>
              <a:rPr lang="nl-NL" b="1" dirty="0"/>
              <a:t> </a:t>
            </a: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Oh, and “Oracle is Great, and Larry is its CTO” … (I have to say this now that I got “ace”)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2A1C7-6E82-F54F-8B0C-9A4E22EAB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34" y="0"/>
            <a:ext cx="691753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99F7180-E762-49F3-A975-02A69B24749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Advice.. (the hardest slides…)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7991475" cy="4751387"/>
          </a:xfrm>
        </p:spPr>
        <p:txBody>
          <a:bodyPr/>
          <a:lstStyle/>
          <a:p>
            <a:pPr eaLnBrk="1" hangingPunct="1"/>
            <a:r>
              <a:rPr lang="nl-NL" sz="2400" b="1"/>
              <a:t>Simplicity</a:t>
            </a:r>
          </a:p>
          <a:p>
            <a:pPr lvl="1" eaLnBrk="1" hangingPunct="1"/>
            <a:r>
              <a:rPr lang="nl-NL" b="1"/>
              <a:t>In case of doubt: Simplify!</a:t>
            </a:r>
          </a:p>
          <a:p>
            <a:pPr lvl="1" eaLnBrk="1" hangingPunct="1"/>
            <a:r>
              <a:rPr lang="nl-NL" b="1"/>
              <a:t>Less Tweaks, Less work, </a:t>
            </a:r>
          </a:p>
          <a:p>
            <a:pPr lvl="1" eaLnBrk="1" hangingPunct="1"/>
            <a:r>
              <a:rPr lang="nl-NL" b="1"/>
              <a:t>less procedures, less scripts…</a:t>
            </a:r>
          </a:p>
          <a:p>
            <a:pPr eaLnBrk="1" hangingPunct="1"/>
            <a:endParaRPr lang="nl-NL" sz="2400" b="1"/>
          </a:p>
          <a:p>
            <a:pPr eaLnBrk="1" hangingPunct="1"/>
            <a:r>
              <a:rPr lang="nl-NL" sz="2400" b="1"/>
              <a:t>Can you explain it ? To me ?</a:t>
            </a:r>
          </a:p>
          <a:p>
            <a:pPr lvl="1" eaLnBrk="1" hangingPunct="1"/>
            <a:r>
              <a:rPr lang="nl-NL" b="1"/>
              <a:t>Can I take your system without paper documentation</a:t>
            </a:r>
          </a:p>
          <a:p>
            <a:pPr lvl="1" eaLnBrk="1" hangingPunct="1"/>
            <a:endParaRPr lang="nl-NL" b="1"/>
          </a:p>
          <a:p>
            <a:pPr eaLnBrk="1" hangingPunct="1"/>
            <a:endParaRPr lang="nl-NL" sz="2400" b="1"/>
          </a:p>
        </p:txBody>
      </p:sp>
      <p:sp>
        <p:nvSpPr>
          <p:cNvPr id="3174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In case there is time: SIMPLICITY!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If me, or someone like me can take over your job… (so you can do more interesting things)</a:t>
            </a:r>
          </a:p>
        </p:txBody>
      </p:sp>
      <p:pic>
        <p:nvPicPr>
          <p:cNvPr id="31750" name="Picture 8" descr="http://www.nonplusultra.nl/productafbeeldingen/groot/9925/railways-watch-evo-35m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13" y="1285875"/>
            <a:ext cx="2071687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1A1AFF7-46E6-420D-BBDD-6459FC8E7CB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6280" y="309110"/>
            <a:ext cx="4675800" cy="563562"/>
          </a:xfrm>
        </p:spPr>
        <p:txBody>
          <a:bodyPr/>
          <a:lstStyle/>
          <a:p>
            <a:pPr eaLnBrk="1" hangingPunct="1"/>
            <a:r>
              <a:rPr lang="en-US" dirty="0"/>
              <a:t>Don’t Take my word for it…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471613"/>
            <a:ext cx="7534275" cy="3314700"/>
          </a:xfrm>
          <a:noFill/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 b="1" dirty="0"/>
              <a:t>Tahiti: start with concept-guides</a:t>
            </a:r>
          </a:p>
          <a:p>
            <a:pPr eaLnBrk="1" hangingPunct="1">
              <a:buFontTx/>
              <a:buNone/>
            </a:pPr>
            <a:r>
              <a:rPr lang="en-US" sz="2000" b="1" dirty="0" err="1"/>
              <a:t>Technet</a:t>
            </a:r>
            <a:r>
              <a:rPr lang="en-US" sz="2000" b="1" dirty="0"/>
              <a:t> (but be critical)</a:t>
            </a:r>
          </a:p>
          <a:p>
            <a:pPr eaLnBrk="1" hangingPunct="1">
              <a:buFontTx/>
              <a:buNone/>
            </a:pPr>
            <a:r>
              <a:rPr lang="en-US" sz="2000" b="1" dirty="0"/>
              <a:t>Oracle-L : real world stuff</a:t>
            </a:r>
          </a:p>
          <a:p>
            <a:pPr eaLnBrk="1" hangingPunct="1"/>
            <a:endParaRPr lang="en-US" sz="2000" b="1" dirty="0"/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SimpleOracleDba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(Oracle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Pdvfirstblog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(more ramblings)</a:t>
            </a:r>
          </a:p>
          <a:p>
            <a:pPr eaLnBrk="1" hangingPunct="1">
              <a:buNone/>
            </a:pPr>
            <a:r>
              <a:rPr lang="en-US" sz="2000" b="1" u="sng" dirty="0" err="1">
                <a:solidFill>
                  <a:srgbClr val="0033CC"/>
                </a:solidFill>
              </a:rPr>
              <a:t>Pdvsecond</a:t>
            </a:r>
            <a:r>
              <a:rPr lang="en-US" sz="2000" b="1" u="sng" dirty="0">
                <a:solidFill>
                  <a:srgbClr val="0033CC"/>
                </a:solidFill>
              </a:rPr>
              <a:t> . Blogspot . com</a:t>
            </a:r>
            <a:r>
              <a:rPr lang="en-US" sz="2000" b="1" dirty="0"/>
              <a:t>  (private ramblings)</a:t>
            </a:r>
          </a:p>
          <a:p>
            <a:pPr eaLnBrk="1" hangingPunct="1">
              <a:buFontTx/>
              <a:buNone/>
            </a:pPr>
            <a:endParaRPr lang="en-US" sz="2000" b="1" dirty="0"/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7359650" y="1851025"/>
            <a:ext cx="1489075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185738" indent="-185738" algn="l">
              <a:buFontTx/>
              <a:buNone/>
            </a:pPr>
            <a:r>
              <a:rPr lang="en-US" sz="2400"/>
              <a:t>Firefox</a:t>
            </a:r>
          </a:p>
          <a:p>
            <a:pPr marL="185738" indent="-185738" algn="l">
              <a:buFontTx/>
              <a:buNone/>
            </a:pPr>
            <a:endParaRPr lang="en-US" sz="2400"/>
          </a:p>
          <a:p>
            <a:pPr marL="185738" indent="-185738" algn="l">
              <a:buFontTx/>
              <a:buNone/>
            </a:pPr>
            <a:r>
              <a:rPr lang="en-US" sz="2400"/>
              <a:t>literature</a:t>
            </a:r>
          </a:p>
        </p:txBody>
      </p:sp>
      <p:pic>
        <p:nvPicPr>
          <p:cNvPr id="32774" name="Picture 5" descr="Firefox 1.5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388" y="1341438"/>
            <a:ext cx="17049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9686" name="Picture 6" descr="goethe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3357563"/>
            <a:ext cx="190500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9687" name="Text Box 7"/>
          <p:cNvSpPr txBox="1">
            <a:spLocks noChangeArrowheads="1"/>
          </p:cNvSpPr>
          <p:nvPr/>
        </p:nvSpPr>
        <p:spPr bwMode="auto">
          <a:xfrm>
            <a:off x="428625" y="5143500"/>
            <a:ext cx="38893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5738" indent="-185738" algn="l">
              <a:buFontTx/>
              <a:buNone/>
            </a:pPr>
            <a:r>
              <a:rPr lang="en-US"/>
              <a:t>Goethe (simplicity…)</a:t>
            </a:r>
          </a:p>
        </p:txBody>
      </p:sp>
      <p:sp>
        <p:nvSpPr>
          <p:cNvPr id="3277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1198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Majority of times, I have been WRONG.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So go see for yourself  - but don’t complicate life.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 build="p"/>
      <p:bldP spid="19968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D599BD0-85FB-4052-A5B1-A309D4EB83F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127750" cy="563562"/>
          </a:xfrm>
        </p:spPr>
        <p:txBody>
          <a:bodyPr/>
          <a:lstStyle/>
          <a:p>
            <a:pPr eaLnBrk="1" hangingPunct="1"/>
            <a:r>
              <a:rPr lang="en-US"/>
              <a:t>Quick Q &amp; A  (3 min ;-)	3 .. 2 .. 1 .. Zero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Questions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Reactions ?</a:t>
            </a:r>
          </a:p>
          <a:p>
            <a:pPr eaLnBrk="1" hangingPunct="1"/>
            <a:endParaRPr lang="en-US" sz="2400" b="1"/>
          </a:p>
          <a:p>
            <a:pPr eaLnBrk="1" hangingPunct="1"/>
            <a:r>
              <a:rPr lang="en-US" sz="2400" b="1"/>
              <a:t>Experiences from the audience ?</a:t>
            </a:r>
          </a:p>
          <a:p>
            <a:pPr eaLnBrk="1" hangingPunct="1"/>
            <a:endParaRPr lang="en-US" sz="2400" b="1"/>
          </a:p>
        </p:txBody>
      </p:sp>
      <p:pic>
        <p:nvPicPr>
          <p:cNvPr id="33797" name="Picture 4" descr="targe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888" y="2924175"/>
            <a:ext cx="2805112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637" name="Picture 5" descr="hole4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4025" y="3860800"/>
            <a:ext cx="107473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45477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Question and Answer time. Discussion welcome		(what about that Razor?)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Teach me something: Tell me where you do NOT AGREE.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3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7773A-2183-42DF-8787-D8C7C6381E9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Notes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b="1"/>
              <a:t>Road + map are good metophores.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b="1"/>
          </a:p>
          <a:p>
            <a:pPr eaLnBrk="1" hangingPunct="1">
              <a:lnSpc>
                <a:spcPct val="80000"/>
              </a:lnSpc>
            </a:pPr>
            <a:r>
              <a:rPr lang="en-US" b="1"/>
              <a:t>Occams Razor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Least possible ASSumptions</a:t>
            </a:r>
          </a:p>
          <a:p>
            <a:pPr marL="742950" lvl="1" indent="-285750" eaLnBrk="1" hangingPunct="1">
              <a:lnSpc>
                <a:spcPct val="80000"/>
              </a:lnSpc>
            </a:pPr>
            <a:r>
              <a:rPr lang="en-US" b="1"/>
              <a:t>Simplest Solution.</a:t>
            </a:r>
          </a:p>
        </p:txBody>
      </p:sp>
      <p:sp>
        <p:nvSpPr>
          <p:cNvPr id="3482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52578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LoE: Layer of Expertise ( © to Moans for this abbrev.?)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Simplicity at each Layer of Expertise is essential for a robust system.</a:t>
            </a:r>
          </a:p>
        </p:txBody>
      </p:sp>
      <p:pic>
        <p:nvPicPr>
          <p:cNvPr id="34822" name="Picture 5" descr="stack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388" y="1341438"/>
            <a:ext cx="1714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52596FE-2411-469A-A3FB-5A1337D2A9A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945187" cy="563562"/>
          </a:xfrm>
        </p:spPr>
        <p:txBody>
          <a:bodyPr/>
          <a:lstStyle/>
          <a:p>
            <a:pPr eaLnBrk="1" hangingPunct="1"/>
            <a:r>
              <a:rPr lang="nl-NL"/>
              <a:t>CBO basics</a:t>
            </a:r>
            <a:endParaRPr lang="en-US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47062" cy="4751387"/>
          </a:xfrm>
        </p:spPr>
        <p:txBody>
          <a:bodyPr/>
          <a:lstStyle/>
          <a:p>
            <a:pPr eaLnBrk="1" hangingPunct="1"/>
            <a:r>
              <a:rPr lang="nl-NL" sz="2400" b="1" dirty="0"/>
              <a:t>CBO is like TomTom (= Garmin); </a:t>
            </a:r>
            <a:r>
              <a:rPr lang="nl-NL" sz="2400" b="1" dirty="0" err="1"/>
              <a:t>Very</a:t>
            </a:r>
            <a:r>
              <a:rPr lang="nl-NL" sz="2400" b="1" dirty="0"/>
              <a:t> Clever, but…</a:t>
            </a:r>
          </a:p>
          <a:p>
            <a:pPr lvl="1" eaLnBrk="1" hangingPunct="1"/>
            <a:r>
              <a:rPr lang="nl-NL" b="1" dirty="0"/>
              <a:t>Do </a:t>
            </a:r>
            <a:r>
              <a:rPr lang="nl-NL" b="1" dirty="0" err="1"/>
              <a:t>you</a:t>
            </a:r>
            <a:r>
              <a:rPr lang="nl-NL" b="1" dirty="0"/>
              <a:t> ever mess </a:t>
            </a:r>
            <a:r>
              <a:rPr lang="nl-NL" b="1" dirty="0" err="1"/>
              <a:t>with</a:t>
            </a:r>
            <a:r>
              <a:rPr lang="nl-NL" b="1" dirty="0"/>
              <a:t> </a:t>
            </a:r>
            <a:r>
              <a:rPr lang="nl-NL" b="1" dirty="0" err="1"/>
              <a:t>your</a:t>
            </a:r>
            <a:r>
              <a:rPr lang="nl-NL" b="1" dirty="0"/>
              <a:t> Tomtom ?</a:t>
            </a:r>
            <a:endParaRPr lang="nl-NL" sz="2400" b="1" dirty="0"/>
          </a:p>
          <a:p>
            <a:pPr eaLnBrk="1" hangingPunct="1"/>
            <a:r>
              <a:rPr lang="nl-NL" sz="2400" b="1" dirty="0" err="1"/>
              <a:t>You</a:t>
            </a:r>
            <a:r>
              <a:rPr lang="nl-NL" sz="2400" b="1" dirty="0"/>
              <a:t> </a:t>
            </a:r>
            <a:r>
              <a:rPr lang="nl-NL" sz="2400" b="1" dirty="0" err="1"/>
              <a:t>need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</a:t>
            </a:r>
            <a:r>
              <a:rPr lang="nl-NL" sz="2400" b="1" dirty="0" err="1"/>
              <a:t>Roads</a:t>
            </a:r>
            <a:r>
              <a:rPr lang="nl-NL" sz="2400" b="1" dirty="0"/>
              <a:t> - </a:t>
            </a:r>
            <a:r>
              <a:rPr lang="nl-NL" sz="2400" b="1" dirty="0" err="1"/>
              <a:t>hence</a:t>
            </a:r>
            <a:r>
              <a:rPr lang="nl-NL" sz="2400" b="1" dirty="0"/>
              <a:t> </a:t>
            </a:r>
            <a:r>
              <a:rPr lang="nl-NL" sz="2400" b="1" dirty="0" err="1"/>
              <a:t>my</a:t>
            </a:r>
            <a:r>
              <a:rPr lang="nl-NL" sz="2400" b="1" dirty="0"/>
              <a:t> </a:t>
            </a:r>
            <a:r>
              <a:rPr lang="nl-NL" sz="2400" b="1" dirty="0" err="1"/>
              <a:t>rant</a:t>
            </a:r>
            <a:r>
              <a:rPr lang="nl-NL" sz="2400" b="1" dirty="0"/>
              <a:t> on </a:t>
            </a:r>
            <a:r>
              <a:rPr lang="nl-NL" sz="2400" b="1" dirty="0" err="1"/>
              <a:t>Indexes</a:t>
            </a:r>
            <a:r>
              <a:rPr lang="nl-NL" sz="2400" b="1" dirty="0"/>
              <a:t>.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“</a:t>
            </a:r>
            <a:r>
              <a:rPr lang="nl-NL" sz="2400" b="1" dirty="0" err="1"/>
              <a:t>the</a:t>
            </a:r>
            <a:r>
              <a:rPr lang="nl-NL" sz="2400" b="1" dirty="0"/>
              <a:t> map”</a:t>
            </a:r>
          </a:p>
          <a:p>
            <a:pPr eaLnBrk="1" hangingPunct="1"/>
            <a:r>
              <a:rPr lang="nl-NL" sz="2400" b="1" dirty="0"/>
              <a:t>TomTom </a:t>
            </a:r>
            <a:r>
              <a:rPr lang="nl-NL" sz="2400" b="1" dirty="0" err="1"/>
              <a:t>needs</a:t>
            </a:r>
            <a:r>
              <a:rPr lang="nl-NL" sz="2400" b="1" dirty="0"/>
              <a:t> </a:t>
            </a:r>
            <a:r>
              <a:rPr lang="nl-NL" sz="2400" b="1" dirty="0" err="1"/>
              <a:t>good</a:t>
            </a:r>
            <a:r>
              <a:rPr lang="nl-NL" sz="2400" b="1" dirty="0"/>
              <a:t> “</a:t>
            </a:r>
            <a:r>
              <a:rPr lang="nl-NL" sz="2400" b="1" dirty="0" err="1"/>
              <a:t>settings</a:t>
            </a:r>
            <a:r>
              <a:rPr lang="nl-NL" sz="2400" b="1" dirty="0"/>
              <a:t>”</a:t>
            </a:r>
          </a:p>
          <a:p>
            <a:pPr eaLnBrk="1" hangingPunct="1"/>
            <a:r>
              <a:rPr lang="nl-NL" sz="2400" b="1" dirty="0" err="1"/>
              <a:t>Sometimes</a:t>
            </a:r>
            <a:r>
              <a:rPr lang="nl-NL" sz="2400" b="1" dirty="0"/>
              <a:t> </a:t>
            </a:r>
            <a:r>
              <a:rPr lang="nl-NL" sz="2400" b="1" dirty="0" err="1"/>
              <a:t>it</a:t>
            </a:r>
            <a:r>
              <a:rPr lang="nl-NL" sz="2400" b="1" dirty="0"/>
              <a:t> </a:t>
            </a:r>
            <a:r>
              <a:rPr lang="nl-NL" sz="2400" b="1" dirty="0" err="1"/>
              <a:t>needs</a:t>
            </a:r>
            <a:r>
              <a:rPr lang="nl-NL" sz="2400" b="1" dirty="0"/>
              <a:t> common sense</a:t>
            </a:r>
          </a:p>
          <a:p>
            <a:pPr lvl="1" eaLnBrk="1" hangingPunct="1"/>
            <a:r>
              <a:rPr lang="nl-NL" b="1" dirty="0"/>
              <a:t>Hints, </a:t>
            </a:r>
            <a:r>
              <a:rPr lang="nl-NL" b="1" dirty="0" err="1"/>
              <a:t>sqlplans</a:t>
            </a:r>
            <a:r>
              <a:rPr lang="nl-NL" b="1" dirty="0"/>
              <a:t>, SPM.</a:t>
            </a:r>
          </a:p>
          <a:p>
            <a:pPr lvl="1" eaLnBrk="1" hangingPunct="1"/>
            <a:endParaRPr lang="nl-NL" b="1" dirty="0"/>
          </a:p>
          <a:p>
            <a:pPr eaLnBrk="1" hangingPunct="1"/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Somtimes</a:t>
            </a:r>
            <a:r>
              <a:rPr lang="nl-NL" b="1" dirty="0"/>
              <a:t>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needs</a:t>
            </a:r>
            <a:r>
              <a:rPr lang="nl-NL" b="1" dirty="0"/>
              <a:t> a </a:t>
            </a:r>
            <a:r>
              <a:rPr lang="nl-NL" b="1" dirty="0" err="1"/>
              <a:t>Spanking</a:t>
            </a:r>
            <a:r>
              <a:rPr lang="nl-NL" b="1" dirty="0"/>
              <a:t>.</a:t>
            </a:r>
          </a:p>
          <a:p>
            <a:pPr eaLnBrk="1" hangingPunct="1"/>
            <a:endParaRPr lang="nl-NL" b="1" dirty="0"/>
          </a:p>
          <a:p>
            <a:pPr lvl="1" eaLnBrk="1" hangingPunct="1"/>
            <a:endParaRPr lang="nl-NL" b="1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740525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CBO… sooo much to it! I can only begin to scratch the surface…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When TomTom goes bananas, you don’t 10053 on it, nor change the settings: you use a map + brains…</a:t>
            </a:r>
          </a:p>
        </p:txBody>
      </p:sp>
      <p:pic>
        <p:nvPicPr>
          <p:cNvPr id="19462" name="Picture 7" descr="di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3163" y="3857625"/>
            <a:ext cx="2890837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6" name="Picture 10" descr="http://school.discoveryeducation.com/clipart/images/scalp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3825" y="3071813"/>
            <a:ext cx="2670175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2535241-1E0D-4B36-83BF-2506A28C940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What do these have in common…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285875"/>
            <a:ext cx="8175625" cy="4616450"/>
          </a:xfrm>
        </p:spPr>
        <p:txBody>
          <a:bodyPr/>
          <a:lstStyle/>
          <a:p>
            <a:pPr eaLnBrk="1" hangingPunct="1"/>
            <a:r>
              <a:rPr lang="en-US" b="1"/>
              <a:t>SQL &gt;  COMMENT on table emp is ‘you are it’;</a:t>
            </a:r>
          </a:p>
          <a:p>
            <a:pPr eaLnBrk="1" hangingPunct="1"/>
            <a:r>
              <a:rPr lang="en-US" b="1"/>
              <a:t>SQL &gt;  GRANT select on emp to perfstat;</a:t>
            </a:r>
          </a:p>
          <a:p>
            <a:pPr eaLnBrk="1" hangingPunct="1"/>
            <a:r>
              <a:rPr lang="en-US" b="1"/>
              <a:t>SQL &gt;  ANALYZE table emp estimate statistics ;</a:t>
            </a:r>
          </a:p>
          <a:p>
            <a:pPr eaLnBrk="1" hangingPunct="1"/>
            <a:r>
              <a:rPr lang="en-US" b="1"/>
              <a:t>SQL &gt;  alter system flush shared_pool;</a:t>
            </a:r>
          </a:p>
          <a:p>
            <a:pPr eaLnBrk="1" hangingPunct="1"/>
            <a:r>
              <a:rPr lang="en-US" b="1"/>
              <a:t>SQL &gt; .. You may have more of these …</a:t>
            </a:r>
          </a:p>
          <a:p>
            <a:pPr eaLnBrk="1" hangingPunct="1">
              <a:buFontTx/>
              <a:buNone/>
            </a:pPr>
            <a:endParaRPr lang="en-US" b="1"/>
          </a:p>
          <a:p>
            <a:pPr eaLnBrk="1" hangingPunct="1"/>
            <a:r>
              <a:rPr lang="en-US" b="1"/>
              <a:t>Pre-11 shooting of a cursor!</a:t>
            </a:r>
          </a:p>
          <a:p>
            <a:pPr eaLnBrk="1" hangingPunct="1"/>
            <a:r>
              <a:rPr lang="en-US" b="1"/>
              <a:t>Never quite “precise”, but they generally work.</a:t>
            </a:r>
          </a:p>
          <a:p>
            <a:pPr eaLnBrk="1" hangingPunct="1"/>
            <a:r>
              <a:rPr lang="en-US" b="1"/>
              <a:t>New: dbms_shared_pool.purge( cursor )    (c/o “Prutser”)</a:t>
            </a:r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65976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Early morning shooting… In ora 11, there is a method.. Check Harald v Brederode.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“Precise, targeted Fixes” are always better the “generic” settings.</a:t>
            </a:r>
          </a:p>
        </p:txBody>
      </p:sp>
      <p:sp>
        <p:nvSpPr>
          <p:cNvPr id="20487" name="Rectangle 5"/>
          <p:cNvSpPr>
            <a:spLocks noChangeArrowheads="1"/>
          </p:cNvSpPr>
          <p:nvPr/>
        </p:nvSpPr>
        <p:spPr bwMode="auto">
          <a:xfrm>
            <a:off x="7429500" y="1643063"/>
            <a:ext cx="1514475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/>
              <a:t>	Images:</a:t>
            </a:r>
          </a:p>
          <a:p>
            <a:pPr>
              <a:buFontTx/>
              <a:buNone/>
            </a:pPr>
            <a:r>
              <a:rPr lang="en-US"/>
              <a:t>Grenade</a:t>
            </a:r>
          </a:p>
          <a:p>
            <a:pPr>
              <a:buFontTx/>
              <a:buNone/>
            </a:pPr>
            <a:r>
              <a:rPr lang="en-US"/>
              <a:t>Scalpel</a:t>
            </a:r>
          </a:p>
        </p:txBody>
      </p:sp>
      <p:pic>
        <p:nvPicPr>
          <p:cNvPr id="20488" name="Picture 8" descr="http://dclips.fundraw.com/zobo500dir/liftarn_Hand_grenad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143000"/>
            <a:ext cx="18573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25BE6E6-4010-4ABF-A019-1FC5ECAD2CD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6318250" cy="563562"/>
          </a:xfrm>
        </p:spPr>
        <p:txBody>
          <a:bodyPr/>
          <a:lstStyle/>
          <a:p>
            <a:pPr eaLnBrk="1" hangingPunct="1"/>
            <a:r>
              <a:rPr lang="en-US"/>
              <a:t>CBO runs on </a:t>
            </a:r>
            <a:r>
              <a:rPr lang="en-US" u="sng"/>
              <a:t>Information</a:t>
            </a:r>
            <a:r>
              <a:rPr lang="en-US"/>
              <a:t> 		1/3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Spfile-parameters </a:t>
            </a:r>
          </a:p>
          <a:p>
            <a:pPr eaLnBrk="1" hangingPunct="1"/>
            <a:r>
              <a:rPr lang="en-US" b="1"/>
              <a:t>System stats</a:t>
            </a:r>
          </a:p>
          <a:p>
            <a:pPr eaLnBrk="1" hangingPunct="1"/>
            <a:r>
              <a:rPr lang="en-US" b="1"/>
              <a:t>Object Stats</a:t>
            </a:r>
          </a:p>
          <a:p>
            <a:pPr eaLnBrk="1" hangingPunct="1"/>
            <a:r>
              <a:rPr lang="en-US" b="1"/>
              <a:t>Session-parameters </a:t>
            </a:r>
          </a:p>
          <a:p>
            <a:pPr eaLnBrk="1" hangingPunct="1"/>
            <a:r>
              <a:rPr lang="en-US" b="1"/>
              <a:t>Outlines or SQLPlans</a:t>
            </a:r>
          </a:p>
          <a:p>
            <a:pPr eaLnBrk="1" hangingPunct="1"/>
            <a:r>
              <a:rPr lang="en-US" b="1"/>
              <a:t>Hints (if you really have to…)</a:t>
            </a:r>
          </a:p>
          <a:p>
            <a:pPr eaLnBrk="1" hangingPunct="1"/>
            <a:r>
              <a:rPr lang="en-US" b="1"/>
              <a:t>(and … sometimes it “needs to get lucky” – c/o JL)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Realize the hierarchy: Order </a:t>
            </a:r>
          </a:p>
          <a:p>
            <a:pPr lvl="1" eaLnBrk="1" hangingPunct="1"/>
            <a:r>
              <a:rPr lang="en-US" b="1"/>
              <a:t>Troubleshoot from bottom  to top!</a:t>
            </a:r>
          </a:p>
          <a:p>
            <a:pPr eaLnBrk="1" hangingPunct="1"/>
            <a:endParaRPr lang="en-US" b="1"/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There is a hierarchy in the information used by CBO. Troubleshooting should take this into account.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Start with changes that are “precise”, aimed at your problem-only, prevent wider impact of “tweaks”</a:t>
            </a:r>
          </a:p>
        </p:txBody>
      </p:sp>
      <p:pic>
        <p:nvPicPr>
          <p:cNvPr id="21510" name="Picture 11" descr="http://www.mobilewhack.com/garmin-nuvi-250w-gp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00" y="1071563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C31E863-611E-45A4-AF1E-AA5139C66C0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Impact on the CBO	…  		2/3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389937" cy="4616450"/>
          </a:xfrm>
        </p:spPr>
        <p:txBody>
          <a:bodyPr/>
          <a:lstStyle/>
          <a:p>
            <a:pPr eaLnBrk="1" hangingPunct="1"/>
            <a:r>
              <a:rPr lang="en-US" b="1"/>
              <a:t>Spfile: Simplify; get rid of ALL init.ora “history”.</a:t>
            </a:r>
          </a:p>
          <a:p>
            <a:pPr lvl="1" eaLnBrk="1" hangingPunct="1"/>
            <a:r>
              <a:rPr lang="en-US" b="1"/>
              <a:t>Any change = system wide  	(Don’t Mess here!)</a:t>
            </a:r>
          </a:p>
          <a:p>
            <a:pPr lvl="1" eaLnBrk="1" hangingPunct="1"/>
            <a:r>
              <a:rPr lang="en-US" b="1"/>
              <a:t>Optimizer_mode… 		(dflt Choose is fine)</a:t>
            </a:r>
          </a:p>
          <a:p>
            <a:pPr lvl="1" eaLnBrk="1" hangingPunct="1"/>
            <a:r>
              <a:rPr lang="en-US" b="1"/>
              <a:t>Hash-/Sort-area-size 		(Session level, if at all)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System Statistics (often overlooked):</a:t>
            </a:r>
          </a:p>
          <a:p>
            <a:pPr lvl="1" eaLnBrk="1" hangingPunct="1"/>
            <a:r>
              <a:rPr lang="en-US" b="1"/>
              <a:t>Gather on your hardware 		(CPUs, disk-behaviour)</a:t>
            </a:r>
          </a:p>
          <a:p>
            <a:pPr lvl="1" eaLnBrk="1" hangingPunct="1"/>
            <a:r>
              <a:rPr lang="en-US" b="1"/>
              <a:t>Tip: Collect + Plot over time, get a feel for your system. </a:t>
            </a:r>
          </a:p>
          <a:p>
            <a:pPr lvl="1" eaLnBrk="1" hangingPunct="1"/>
            <a:r>
              <a:rPr lang="en-US" b="1"/>
              <a:t>Set system-stats manual ?…</a:t>
            </a:r>
          </a:p>
          <a:p>
            <a:pPr lvl="1" eaLnBrk="1" hangingPunct="1"/>
            <a:r>
              <a:rPr lang="en-US" b="1"/>
              <a:t>(See book by Christian Antognini, but Need more Info)</a:t>
            </a:r>
          </a:p>
        </p:txBody>
      </p:sp>
      <p:sp>
        <p:nvSpPr>
          <p:cNvPr id="2253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System stats tend to vary, notably if hardware changes (vmware, dynamic hardware provisioning) and SAN behaviour over the day – re-check the book and the docu!  Funny: ML </a:t>
            </a:r>
            <a:r>
              <a:rPr lang="en-US" sz="1000"/>
              <a:t>368252.1  (for EBS users)</a:t>
            </a:r>
            <a:endParaRPr lang="en-US" sz="1000" b="0">
              <a:latin typeface="Lucida Sans Unicode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7DCBBCFE-56F3-4655-835A-A3CE2255642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CBO needs More Information	3/3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Session-parameters</a:t>
            </a:r>
          </a:p>
          <a:p>
            <a:pPr lvl="1" eaLnBrk="1" hangingPunct="1"/>
            <a:r>
              <a:rPr lang="en-US" b="1"/>
              <a:t>Override Spfile-parameters – for duration of session.</a:t>
            </a:r>
          </a:p>
          <a:p>
            <a:pPr lvl="1" eaLnBrk="1" hangingPunct="1"/>
            <a:r>
              <a:rPr lang="en-US" b="1"/>
              <a:t>(I don’t  mess with these, but you can…, optimizer_mode)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Object Statistics</a:t>
            </a:r>
          </a:p>
          <a:p>
            <a:pPr lvl="1" eaLnBrk="1" hangingPunct="1"/>
            <a:r>
              <a:rPr lang="en-US" b="1"/>
              <a:t>DBMS_STATS (But I “analyze” when in a hurry)</a:t>
            </a:r>
          </a:p>
          <a:p>
            <a:pPr lvl="1" eaLnBrk="1" hangingPunct="1"/>
            <a:r>
              <a:rPr lang="en-US" b="1"/>
              <a:t>Can be “Set”, copied, tweaked.</a:t>
            </a:r>
          </a:p>
          <a:p>
            <a:pPr lvl="1" eaLnBrk="1" hangingPunct="1"/>
            <a:r>
              <a:rPr lang="en-US" b="1"/>
              <a:t>In doubt: use worst-case stats and LOCK.</a:t>
            </a:r>
          </a:p>
          <a:p>
            <a:pPr lvl="2" eaLnBrk="1" hangingPunct="1"/>
            <a:r>
              <a:rPr lang="en-US" b="1"/>
              <a:t>if it works on 60M, it works on 120 records too.</a:t>
            </a:r>
          </a:p>
          <a:p>
            <a:pPr lvl="1" eaLnBrk="1" hangingPunct="1"/>
            <a:r>
              <a:rPr lang="en-US" b="1"/>
              <a:t>New Month, New Partitions: Stale.</a:t>
            </a:r>
          </a:p>
        </p:txBody>
      </p:sp>
      <p:sp>
        <p:nvSpPr>
          <p:cNvPr id="23557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Session settings will (only) last for the session.  Beware how long your session lasts.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Table/index_stats will auto-gather… do you want that ? What about new, “empty” objects ?</a:t>
            </a:r>
          </a:p>
        </p:txBody>
      </p:sp>
      <p:pic>
        <p:nvPicPr>
          <p:cNvPr id="23558" name="Picture 7" descr="http://www.mar.dfo-mpo.gc.ca/science/acon/Examples/HistogramExamp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2714625"/>
            <a:ext cx="291623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Agenda (45min   +/- my “Dev” </a:t>
            </a:r>
            <a:r>
              <a:rPr lang="en-US" dirty="0" err="1"/>
              <a:t>preso</a:t>
            </a:r>
            <a:r>
              <a:rPr lang="en-US" dirty="0"/>
              <a:t>.. )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412875"/>
            <a:ext cx="8642350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Pole   (…or maybe a poll, an audience poll)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Partitioning…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Summary: Keep It Simple.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dirty="0"/>
              <a:t>10+ min Discussion		(Do Challenge!)</a:t>
            </a:r>
          </a:p>
        </p:txBody>
      </p:sp>
      <p:pic>
        <p:nvPicPr>
          <p:cNvPr id="4101" name="Picture 4" descr="dayCa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4275" y="1125538"/>
            <a:ext cx="160972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2462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Agenda. No longer allowed when presenting online (c.f. Connor…)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C212368-60C2-4E58-BFBB-E430ECF95A8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(old disucssion) 1/2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 u="sng"/>
              <a:t>Simplify</a:t>
            </a:r>
            <a:r>
              <a:rPr lang="en-US" b="1"/>
              <a:t> ( be Lazy): Use default gather_stats_job</a:t>
            </a:r>
          </a:p>
          <a:p>
            <a:pPr lvl="1" eaLnBrk="1" hangingPunct="1"/>
            <a:r>
              <a:rPr lang="en-US" b="1"/>
              <a:t>Gather_database_stats_job ( internal use only … ?)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DBMS_STATS = Heavy (and unpredictable) </a:t>
            </a:r>
          </a:p>
          <a:p>
            <a:pPr lvl="1" eaLnBrk="1" hangingPunct="1"/>
            <a:r>
              <a:rPr lang="en-US" b="1"/>
              <a:t>Check the Maintenance Window</a:t>
            </a:r>
          </a:p>
          <a:p>
            <a:pPr lvl="1" eaLnBrk="1" hangingPunct="1"/>
            <a:r>
              <a:rPr lang="en-US" b="1"/>
              <a:t>(and learn to use the scheduler )</a:t>
            </a:r>
          </a:p>
          <a:p>
            <a:pPr eaLnBrk="1" hangingPunct="1"/>
            <a:r>
              <a:rPr lang="en-US" b="1"/>
              <a:t>Save Stats you trust – for re-import  (=effort?)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10g: Restore-stats: Safety-net.</a:t>
            </a:r>
          </a:p>
          <a:p>
            <a:pPr lvl="1" eaLnBrk="1" hangingPunct="1"/>
            <a:r>
              <a:rPr lang="en-US" b="1"/>
              <a:t>Retention of 31 days…</a:t>
            </a:r>
          </a:p>
          <a:p>
            <a:pPr eaLnBrk="1" hangingPunct="1"/>
            <a:endParaRPr lang="en-US" b="1"/>
          </a:p>
        </p:txBody>
      </p:sp>
      <p:sp>
        <p:nvSpPr>
          <p:cNvPr id="24581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Long and hard discussions on “when + how to analyze” Just do auto-gather + stale… but…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Beware of the Job, control the window. Nb: Restore is different from exp/imp stats !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7715250" y="3357563"/>
            <a:ext cx="1014413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Lazy</a:t>
            </a:r>
          </a:p>
        </p:txBody>
      </p:sp>
      <p:pic>
        <p:nvPicPr>
          <p:cNvPr id="24583" name="Picture 7" descr="C:\Documents and Settings\PVISSER\My Documents\My Pictures\abraracourcix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9263" y="3071813"/>
            <a:ext cx="234473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8" descr="http://www.premiumgids.nl/uploads/images/bedrukte%20hangm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25" y="2000250"/>
            <a:ext cx="2754313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95329663-216E-4322-ABCD-E18E83604A7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Gathering Stats.. 			 2/2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285875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Stale, 10%... : Lock stats you trust! (but how long…?)</a:t>
            </a:r>
          </a:p>
          <a:p>
            <a:pPr lvl="1" eaLnBrk="1" hangingPunct="1"/>
            <a:r>
              <a:rPr lang="en-US" b="1"/>
              <a:t>Check for stale anyway (=work…).</a:t>
            </a:r>
          </a:p>
          <a:p>
            <a:pPr lvl="1" eaLnBrk="1" hangingPunct="1"/>
            <a:r>
              <a:rPr lang="en-US" b="1"/>
              <a:t>Locking of stats: for any use of the segment</a:t>
            </a:r>
          </a:p>
          <a:p>
            <a:pPr lvl="1" eaLnBrk="1" hangingPunct="1"/>
            <a:r>
              <a:rPr lang="en-US" b="1"/>
              <a:t>Locking of SQL (hint, outline, sqlplan) : per stmnt…)</a:t>
            </a:r>
          </a:p>
          <a:p>
            <a:pPr lvl="1" eaLnBrk="1" hangingPunct="1"/>
            <a:endParaRPr lang="en-US" sz="1400" b="1"/>
          </a:p>
          <a:p>
            <a:pPr eaLnBrk="1" hangingPunct="1"/>
            <a:r>
              <a:rPr lang="en-US" b="1"/>
              <a:t>By Exception only: set or tweak stats.</a:t>
            </a:r>
          </a:p>
          <a:p>
            <a:pPr lvl="1" eaLnBrk="1" hangingPunct="1"/>
            <a:r>
              <a:rPr lang="en-US" b="1"/>
              <a:t>Volatile tables, GTTs … maybe… (I hestiate, ... more work…)</a:t>
            </a:r>
          </a:p>
          <a:p>
            <a:pPr lvl="1" eaLnBrk="1" hangingPunct="1"/>
            <a:endParaRPr lang="en-US" sz="1200" b="1"/>
          </a:p>
          <a:p>
            <a:pPr eaLnBrk="1" hangingPunct="1"/>
            <a:r>
              <a:rPr lang="en-US" b="1"/>
              <a:t>“Upgrade took two weeks to stabilize…” (Thx!)</a:t>
            </a:r>
          </a:p>
          <a:p>
            <a:pPr lvl="1" eaLnBrk="1" hangingPunct="1"/>
            <a:r>
              <a:rPr lang="en-US" b="1"/>
              <a:t>You need an upgrade-strategy,</a:t>
            </a:r>
          </a:p>
          <a:p>
            <a:pPr lvl="1" eaLnBrk="1" hangingPunct="1"/>
            <a:r>
              <a:rPr lang="en-US" b="1"/>
              <a:t>Whitepaper + outlines/SQLplans!</a:t>
            </a:r>
          </a:p>
          <a:p>
            <a:pPr lvl="1" eaLnBrk="1" hangingPunct="1"/>
            <a:endParaRPr lang="en-US" b="1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Complications around gathering stats… sigh… the “automation” is good, but beware of unpredictable changes.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10%-stale is a bit low. Lock the ones you trust. Upgrade was my intro into “outlines”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B826C20-2763-48DF-A115-3F115013276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Outlines: an “Emergency” strategy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I never liked outlines: too much hassle, but..</a:t>
            </a:r>
          </a:p>
          <a:p>
            <a:pPr lvl="1" eaLnBrk="1" hangingPunct="1"/>
            <a:r>
              <a:rPr lang="en-US" b="1"/>
              <a:t>I Discovered their use on upgrades from 9 to 10.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IF you can afford to do this (1 hr work):</a:t>
            </a:r>
          </a:p>
          <a:p>
            <a:pPr lvl="1" eaLnBrk="1" hangingPunct="1"/>
            <a:r>
              <a:rPr lang="en-US" b="1"/>
              <a:t>Get outlines of all major queries when “Good”</a:t>
            </a:r>
          </a:p>
          <a:p>
            <a:pPr lvl="1" eaLnBrk="1" hangingPunct="1"/>
            <a:r>
              <a:rPr lang="en-US" b="1"/>
              <a:t>Then either lock m in place.</a:t>
            </a:r>
          </a:p>
          <a:p>
            <a:pPr lvl="1" eaLnBrk="1" hangingPunct="1"/>
            <a:r>
              <a:rPr lang="en-US" b="1"/>
              <a:t>Or keep m for use and reference when needed.</a:t>
            </a:r>
          </a:p>
          <a:p>
            <a:pPr lvl="1" eaLnBrk="1" hangingPunct="1"/>
            <a:endParaRPr lang="en-US" b="1"/>
          </a:p>
          <a:p>
            <a:pPr eaLnBrk="1" hangingPunct="1"/>
            <a:r>
              <a:rPr lang="en-US" b="1"/>
              <a:t>This is SQL-Plan management by another name..</a:t>
            </a:r>
          </a:p>
          <a:p>
            <a:pPr lvl="1" eaLnBrk="1" hangingPunct="1"/>
            <a:r>
              <a:rPr lang="en-US" b="1"/>
              <a:t>But I’m not on 11g yet…</a:t>
            </a:r>
          </a:p>
        </p:txBody>
      </p:sp>
      <p:sp>
        <p:nvSpPr>
          <p:cNvPr id="26629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Collect Outlines when the system is running “as intended” and keep those just-in-case.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You can then activate one or more outlines when queries go out of control (non-intrusive!)</a:t>
            </a:r>
          </a:p>
        </p:txBody>
      </p:sp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8129588" y="2500313"/>
            <a:ext cx="10144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</a:t>
            </a:r>
          </a:p>
          <a:p>
            <a:r>
              <a:rPr lang="en-US"/>
              <a:t>Lock</a:t>
            </a:r>
          </a:p>
        </p:txBody>
      </p:sp>
      <p:pic>
        <p:nvPicPr>
          <p:cNvPr id="26631" name="Picture 8" descr="C:\Documents and Settings\PVISSER\My Documents\My Pictures\break_g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0" y="2143125"/>
            <a:ext cx="21907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63CE40BA-EE5C-4F19-9A6A-196F0B75FD21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Hints… Necessary Evil		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Hints are EVIL</a:t>
            </a:r>
          </a:p>
          <a:p>
            <a:pPr lvl="1" eaLnBrk="1" hangingPunct="1"/>
            <a:r>
              <a:rPr lang="en-US" b="1"/>
              <a:t>Gremlins, time-bombs (job security?)</a:t>
            </a:r>
          </a:p>
          <a:p>
            <a:pPr eaLnBrk="1" hangingPunct="1"/>
            <a:r>
              <a:rPr lang="en-US" b="1"/>
              <a:t>Maybe: on GTTs</a:t>
            </a:r>
          </a:p>
          <a:p>
            <a:pPr lvl="1" eaLnBrk="1" hangingPunct="1"/>
            <a:r>
              <a:rPr lang="en-US" b="1"/>
              <a:t>Dynamic sampling (tt, 1)	(c/o JLewis)</a:t>
            </a:r>
          </a:p>
          <a:p>
            <a:pPr eaLnBrk="1" hangingPunct="1"/>
            <a:r>
              <a:rPr lang="en-US" b="1"/>
              <a:t>Possibly on “The-Cast-table” in PL/SQL</a:t>
            </a:r>
          </a:p>
          <a:p>
            <a:pPr lvl="1" eaLnBrk="1" hangingPunct="1"/>
            <a:r>
              <a:rPr lang="en-US" b="1"/>
              <a:t>Tell CBO what is in your array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You can “catch” a hint from dbms_xplan…</a:t>
            </a:r>
          </a:p>
          <a:p>
            <a:pPr lvl="1" eaLnBrk="1" hangingPunct="1"/>
            <a:r>
              <a:rPr lang="en-US" b="1"/>
              <a:t>(demo_outline_hint.sql – how to get in trouble…)</a:t>
            </a:r>
          </a:p>
        </p:txBody>
      </p:sp>
      <p:sp>
        <p:nvSpPr>
          <p:cNvPr id="27653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Hints… ongoing work… on GTT: dynamic-smple, or cardinality or ordered…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Hint (outlines) can be “gotten” form dbms_Xplan now!   (</a:t>
            </a:r>
            <a:r>
              <a:rPr lang="en-US" sz="1000"/>
              <a:t>11gr2:  IGNORE_ROW_ON_DUPKEY_INDEX .. ?  Later!)</a:t>
            </a:r>
          </a:p>
        </p:txBody>
      </p:sp>
      <p:pic>
        <p:nvPicPr>
          <p:cNvPr id="27654" name="Picture 8" descr="http://www.chaos.org.uk/~maureen/Image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5188" y="1357313"/>
            <a:ext cx="1812925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4" name="Picture 10" descr="http://cache.lifehacker.com/assets/images/gallery/17/2007/05/medium_483869467_cab1e0e76c_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38" y="1143000"/>
            <a:ext cx="2652712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BE534942-D7B7-4969-89BF-2FE59A32E9DD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80988"/>
            <a:ext cx="5794375" cy="563562"/>
          </a:xfrm>
        </p:spPr>
        <p:txBody>
          <a:bodyPr/>
          <a:lstStyle/>
          <a:p>
            <a:pPr eaLnBrk="1" hangingPunct="1"/>
            <a:r>
              <a:rPr lang="en-US"/>
              <a:t>Outlines (and plans)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268413"/>
            <a:ext cx="8280400" cy="4616450"/>
          </a:xfrm>
        </p:spPr>
        <p:txBody>
          <a:bodyPr/>
          <a:lstStyle/>
          <a:p>
            <a:pPr eaLnBrk="1" hangingPunct="1"/>
            <a:r>
              <a:rPr lang="en-US" b="1"/>
              <a:t>There is a lot to outlines and “plan management”</a:t>
            </a:r>
          </a:p>
          <a:p>
            <a:pPr eaLnBrk="1" hangingPunct="1"/>
            <a:r>
              <a:rPr lang="en-US" b="1"/>
              <a:t>It it becomes (complicated) tweaking….</a:t>
            </a:r>
          </a:p>
          <a:p>
            <a:pPr eaLnBrk="1" hangingPunct="1"/>
            <a:r>
              <a:rPr lang="en-US" b="1"/>
              <a:t>It is probably too … complicated.</a:t>
            </a:r>
          </a:p>
          <a:p>
            <a:pPr eaLnBrk="1" hangingPunct="1"/>
            <a:endParaRPr lang="en-US" b="1"/>
          </a:p>
          <a:p>
            <a:pPr eaLnBrk="1" hangingPunct="1"/>
            <a:r>
              <a:rPr lang="en-US" b="1"/>
              <a:t>Think of an easier way !</a:t>
            </a:r>
          </a:p>
          <a:p>
            <a:pPr lvl="1" eaLnBrk="1" hangingPunct="1"/>
            <a:r>
              <a:rPr lang="en-US" b="1"/>
              <a:t>Good indexing – good INDEXING…</a:t>
            </a:r>
          </a:p>
          <a:p>
            <a:pPr lvl="1" eaLnBrk="1" hangingPunct="1"/>
            <a:r>
              <a:rPr lang="en-US" b="1"/>
              <a:t>Shoot qrys (but cant do that forever)</a:t>
            </a:r>
          </a:p>
          <a:p>
            <a:pPr lvl="1" eaLnBrk="1" hangingPunct="1"/>
            <a:r>
              <a:rPr lang="en-US" b="1"/>
              <a:t>Try New, better stats </a:t>
            </a:r>
          </a:p>
          <a:p>
            <a:pPr lvl="1" eaLnBrk="1" hangingPunct="1"/>
            <a:r>
              <a:rPr lang="en-US" b="1"/>
              <a:t>Outlines – just in case</a:t>
            </a:r>
          </a:p>
          <a:p>
            <a:pPr lvl="2" eaLnBrk="1" hangingPunct="1">
              <a:buFontTx/>
              <a:buNone/>
            </a:pPr>
            <a:endParaRPr lang="en-US" b="1"/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1331913" y="6451600"/>
            <a:ext cx="71691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Time.. You cant tweak CBO forever, no matter how much Oracle wants you to…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Did I mention “good Indexing” ?</a:t>
            </a:r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7848600" y="2428875"/>
            <a:ext cx="12430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Image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D8EE8969-DDD1-4E3F-9501-025A494D7F6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Frozen Plans.</a:t>
            </a:r>
          </a:p>
        </p:txBody>
      </p:sp>
      <p:sp>
        <p:nvSpPr>
          <p:cNvPr id="36869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6315075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More..</a:t>
            </a:r>
          </a:p>
        </p:txBody>
      </p:sp>
      <p:pic>
        <p:nvPicPr>
          <p:cNvPr id="36870" name="Picture 7" descr="C:\Documents and Settings\PVISSER\My Documents\My Pictures\cold_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3688" y="1214438"/>
            <a:ext cx="23812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2" name="Picture 10" descr="http://shsusmsammlind.net/images/scrip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6200" y="4500563"/>
            <a:ext cx="2717800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9F90266-F1AD-4491-8073-237C24CAA11E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/>
              <a:t>Keep the clipart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7056438" cy="4616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/>
              <a:t>Thu, 18Feb, 11:15 (one one one five...)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Hall …,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the SIMPLE approach to Indexing and CBO</a:t>
            </a:r>
          </a:p>
          <a:p>
            <a:pPr eaLnBrk="1" hangingPunct="1">
              <a:lnSpc>
                <a:spcPct val="80000"/>
              </a:lnSpc>
            </a:pPr>
            <a:endParaRPr lang="en-US" sz="2400" b="1"/>
          </a:p>
          <a:p>
            <a:pPr eaLnBrk="1" hangingPunct="1">
              <a:lnSpc>
                <a:spcPct val="80000"/>
              </a:lnSpc>
            </a:pPr>
            <a:r>
              <a:rPr lang="en-US" sz="2400" b="1"/>
              <a:t>Same time: many real celebrities presenting</a:t>
            </a:r>
            <a:endParaRPr lang="en-US" b="1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1042988" y="6451600"/>
            <a:ext cx="5976937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>
                <a:latin typeface="Lucida Sans Unicode" pitchFamily="34" charset="0"/>
              </a:rPr>
              <a:t>User Managed: Flexible, but “You run it”  Dataguard: covers almost any-outage, user-errors, machine-failure, site-disasters, and great for “other usages”</a:t>
            </a:r>
          </a:p>
        </p:txBody>
      </p:sp>
      <p:pic>
        <p:nvPicPr>
          <p:cNvPr id="37894" name="Picture 8" descr="C:\Documents and Settings\PVISSER\My Documents\My Pictures\swiss-kn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3643313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 descr="C:\Documents and Settings\PVISSER\My Documents\My Pictures\head_scratch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6625" y="1214438"/>
            <a:ext cx="17145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Why </a:t>
            </a:r>
            <a:r>
              <a:rPr lang="en-US" dirty="0" err="1"/>
              <a:t>Paritioning</a:t>
            </a:r>
            <a:r>
              <a:rPr lang="en-US" dirty="0"/>
              <a:t> ?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6049367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Partitioning: split 1 table into “Many” 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Two Main Advantages: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400" b="1" dirty="0"/>
              <a:t>1. Avoid Redo 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r>
              <a:rPr lang="en-US" sz="2400" b="1" dirty="0"/>
              <a:t>2. Scan less data on </a:t>
            </a:r>
            <a:r>
              <a:rPr lang="en-US" sz="2400" b="1" dirty="0" err="1"/>
              <a:t>Qrys</a:t>
            </a:r>
            <a:r>
              <a:rPr lang="en-US" sz="2400" b="1" dirty="0"/>
              <a:t>.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Many more… later.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Compress partitions..</a:t>
            </a:r>
          </a:p>
          <a:p>
            <a:pPr lvl="1" eaLnBrk="1" hangingPunct="1">
              <a:lnSpc>
                <a:spcPct val="80000"/>
              </a:lnSpc>
            </a:pPr>
            <a:r>
              <a:rPr lang="en-US" b="1" dirty="0"/>
              <a:t>Partial indexing…</a:t>
            </a:r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marL="381000" lvl="1" indent="0" eaLnBrk="1" hangingPunct="1">
              <a:lnSpc>
                <a:spcPct val="80000"/>
              </a:lnSpc>
              <a:buNone/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D62E1E5-3ABB-41CF-B8C6-2F3F725740A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6416451" cy="563562"/>
          </a:xfrm>
        </p:spPr>
        <p:txBody>
          <a:bodyPr/>
          <a:lstStyle/>
          <a:p>
            <a:pPr eaLnBrk="1" hangingPunct="1"/>
            <a:r>
              <a:rPr lang="en-US" dirty="0"/>
              <a:t>Basics; What to Avoid…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276594"/>
            <a:ext cx="7345511" cy="496071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Global Indexes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They cause Extra work on drop-partition</a:t>
            </a:r>
          </a:p>
          <a:p>
            <a:pPr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Avoid “Partition Range All”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Looping, multiplies the work…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 err="1"/>
              <a:t>Consquence</a:t>
            </a:r>
            <a:r>
              <a:rPr lang="en-US" sz="2400" b="1" dirty="0"/>
              <a:t>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b="1" dirty="0"/>
              <a:t>All </a:t>
            </a:r>
            <a:r>
              <a:rPr lang="en-US" sz="2200" b="1" dirty="0" err="1"/>
              <a:t>Qries</a:t>
            </a:r>
            <a:r>
              <a:rPr lang="en-US" sz="2200" b="1" dirty="0"/>
              <a:t> Need “The Part-Key”</a:t>
            </a:r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  <a:p>
            <a:pPr eaLnBrk="1" hangingPunct="1">
              <a:lnSpc>
                <a:spcPct val="80000"/>
              </a:lnSpc>
            </a:pPr>
            <a:r>
              <a:rPr lang="en-US" sz="2400" b="1" dirty="0"/>
              <a:t>Up Front Design!</a:t>
            </a:r>
          </a:p>
          <a:p>
            <a:pPr lvl="1" eaLnBrk="1" hangingPunct="1">
              <a:lnSpc>
                <a:spcPct val="80000"/>
              </a:lnSpc>
            </a:pPr>
            <a:endParaRPr lang="en-US" sz="2400" b="1" dirty="0"/>
          </a:p>
          <a:p>
            <a:pPr lvl="1" eaLnBrk="1" hangingPunct="1">
              <a:lnSpc>
                <a:spcPct val="80000"/>
              </a:lnSpc>
            </a:pPr>
            <a:endParaRPr lang="en-US" sz="2200" b="1" dirty="0"/>
          </a:p>
        </p:txBody>
      </p:sp>
      <p:sp>
        <p:nvSpPr>
          <p:cNvPr id="4102" name="Text Box 5"/>
          <p:cNvSpPr txBox="1">
            <a:spLocks noChangeArrowheads="1"/>
          </p:cNvSpPr>
          <p:nvPr/>
        </p:nvSpPr>
        <p:spPr bwMode="auto">
          <a:xfrm>
            <a:off x="1331913" y="6451600"/>
            <a:ext cx="5883275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Two main Advantages, will try to illustrate both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 err="1">
                <a:latin typeface="Lucida Sans Unicode" pitchFamily="34" charset="0"/>
              </a:rPr>
              <a:t>Piffalls</a:t>
            </a:r>
            <a:r>
              <a:rPr lang="en-US" sz="1000" b="0" dirty="0">
                <a:latin typeface="Lucida Sans Unicode" pitchFamily="34" charset="0"/>
              </a:rPr>
              <a:t> later… other advantages: later.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E5FEA7-F98D-264C-9B8B-ECF41C86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54" y="3635254"/>
            <a:ext cx="3438896" cy="23843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441282-C550-B640-A1CD-B2747A557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1319885"/>
            <a:ext cx="2242818" cy="208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6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 and Index. Conventional.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table and indexes…. Data in the </a:t>
            </a:r>
            <a:r>
              <a:rPr lang="en-US" sz="1000" b="0" dirty="0" err="1">
                <a:latin typeface="Lucida Sans Unicode" pitchFamily="34" charset="0"/>
              </a:rPr>
              <a:t>tabler</a:t>
            </a:r>
            <a:r>
              <a:rPr lang="en-US" sz="1000" b="0" dirty="0">
                <a:latin typeface="Lucida Sans Unicode" pitchFamily="34" charset="0"/>
              </a:rPr>
              <a:t> is randomly spread out,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but the </a:t>
            </a:r>
            <a:r>
              <a:rPr lang="en-US" sz="1000" b="0" dirty="0" err="1">
                <a:latin typeface="Lucida Sans Unicode" pitchFamily="34" charset="0"/>
              </a:rPr>
              <a:t>inxexes</a:t>
            </a:r>
            <a:r>
              <a:rPr lang="en-US" sz="1000" b="0" dirty="0">
                <a:latin typeface="Lucida Sans Unicode" pitchFamily="34" charset="0"/>
              </a:rPr>
              <a:t> contain ordered lists and pointers to </a:t>
            </a:r>
            <a:r>
              <a:rPr lang="en-US" sz="1000" b="0" dirty="0" err="1">
                <a:latin typeface="Lucida Sans Unicode" pitchFamily="34" charset="0"/>
              </a:rPr>
              <a:t>thre</a:t>
            </a:r>
            <a:r>
              <a:rPr lang="en-US" sz="1000" b="0" dirty="0">
                <a:latin typeface="Lucida Sans Unicode" pitchFamily="34" charset="0"/>
              </a:rPr>
              <a:t> table-records.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308795" y="2013965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ID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7778" y="3140968"/>
            <a:ext cx="604164" cy="13664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8" y="3140968"/>
            <a:ext cx="1781917" cy="142069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695077" y="3368722"/>
            <a:ext cx="126232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ID = 2 ?</a:t>
            </a:r>
          </a:p>
        </p:txBody>
      </p:sp>
    </p:spTree>
    <p:extLst>
      <p:ext uri="{BB962C8B-B14F-4D97-AF65-F5344CB8AC3E}">
        <p14:creationId xmlns:p14="http://schemas.microsoft.com/office/powerpoint/2010/main" val="397516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Table, index on Status…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Same situation, different index.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 problems..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69266" y="2074358"/>
            <a:ext cx="2295600" cy="3873481"/>
            <a:chOff x="2430" y="2928"/>
            <a:chExt cx="407" cy="1029"/>
          </a:xfrm>
        </p:grpSpPr>
        <p:sp>
          <p:nvSpPr>
            <p:cNvPr id="10260" name="Rectangle 5"/>
            <p:cNvSpPr>
              <a:spLocks noChangeArrowheads="1"/>
            </p:cNvSpPr>
            <p:nvPr/>
          </p:nvSpPr>
          <p:spPr bwMode="auto">
            <a:xfrm>
              <a:off x="2437" y="2928"/>
              <a:ext cx="400" cy="93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1" name="Text Box 6"/>
            <p:cNvSpPr txBox="1">
              <a:spLocks noChangeArrowheads="1"/>
            </p:cNvSpPr>
            <p:nvPr/>
          </p:nvSpPr>
          <p:spPr bwMode="auto">
            <a:xfrm>
              <a:off x="2430" y="3883"/>
              <a:ext cx="361" cy="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Table</a:t>
              </a:r>
              <a:endParaRPr lang="nl-NL" sz="1500" dirty="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283968" y="2064192"/>
            <a:ext cx="2882130" cy="4005248"/>
            <a:chOff x="1944" y="2837"/>
            <a:chExt cx="432" cy="118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048" y="2840"/>
              <a:ext cx="328" cy="1058"/>
            </a:xfrm>
            <a:prstGeom prst="chevron">
              <a:avLst>
                <a:gd name="adj" fmla="val 4605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036" y="2837"/>
              <a:ext cx="173" cy="106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Text Box 10"/>
            <p:cNvSpPr txBox="1">
              <a:spLocks noChangeArrowheads="1"/>
            </p:cNvSpPr>
            <p:nvPr/>
          </p:nvSpPr>
          <p:spPr bwMode="auto">
            <a:xfrm>
              <a:off x="1944" y="3937"/>
              <a:ext cx="426" cy="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500" dirty="0"/>
                <a:t>(Global) Index on Status..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5655" y="439238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1. (status-A)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69763" y="2082891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77633" y="3655916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509360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81873" y="2681503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  (status-A)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65952" y="2949226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65952" y="3779462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81445" y="4730940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U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>
            <a:off x="7166098" y="3887243"/>
            <a:ext cx="862286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0138" y="3277614"/>
            <a:ext cx="1005932" cy="60963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40336" y="2276872"/>
            <a:ext cx="611606" cy="100074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115839" y="2276872"/>
            <a:ext cx="1770054" cy="228479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7246157" y="3368722"/>
            <a:ext cx="1711240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Status = A 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D14355-627C-A147-878A-5D99BBA608D9}"/>
              </a:ext>
            </a:extLst>
          </p:cNvPr>
          <p:cNvCxnSpPr>
            <a:cxnSpLocks/>
            <a:endCxn id="26" idx="3"/>
          </p:cNvCxnSpPr>
          <p:nvPr/>
        </p:nvCxnSpPr>
        <p:spPr bwMode="auto">
          <a:xfrm flipH="1">
            <a:off x="3120077" y="2287218"/>
            <a:ext cx="1765816" cy="56356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38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3" grpId="0" animBg="1"/>
      <p:bldP spid="34" grpId="0" animBg="1"/>
      <p:bldP spid="35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7">
            <a:extLst>
              <a:ext uri="{FF2B5EF4-FFF2-40B4-BE49-F238E27FC236}">
                <a16:creationId xmlns:a16="http://schemas.microsoft.com/office/drawing/2014/main" id="{0F9ABDA6-F59F-A440-AFDE-7190721F535F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4832993"/>
            <a:ext cx="1244818" cy="729585"/>
            <a:chOff x="2109" y="2861"/>
            <a:chExt cx="268" cy="1042"/>
          </a:xfrm>
        </p:grpSpPr>
        <p:sp>
          <p:nvSpPr>
            <p:cNvPr id="48" name="AutoShape 8">
              <a:extLst>
                <a:ext uri="{FF2B5EF4-FFF2-40B4-BE49-F238E27FC236}">
                  <a16:creationId xmlns:a16="http://schemas.microsoft.com/office/drawing/2014/main" id="{D4969DB8-FF79-7540-8683-4CA35ABC0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F71B4E98-1DAC-D847-B6C5-550678A73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7">
            <a:extLst>
              <a:ext uri="{FF2B5EF4-FFF2-40B4-BE49-F238E27FC236}">
                <a16:creationId xmlns:a16="http://schemas.microsoft.com/office/drawing/2014/main" id="{ED523DE5-57EB-A440-9651-B13064A4471D}"/>
              </a:ext>
            </a:extLst>
          </p:cNvPr>
          <p:cNvGrpSpPr>
            <a:grpSpLocks/>
          </p:cNvGrpSpPr>
          <p:nvPr/>
        </p:nvGrpSpPr>
        <p:grpSpPr bwMode="auto">
          <a:xfrm>
            <a:off x="4895445" y="3920050"/>
            <a:ext cx="1244818" cy="729585"/>
            <a:chOff x="2109" y="2861"/>
            <a:chExt cx="268" cy="1042"/>
          </a:xfrm>
        </p:grpSpPr>
        <p:sp>
          <p:nvSpPr>
            <p:cNvPr id="44" name="AutoShape 8">
              <a:extLst>
                <a:ext uri="{FF2B5EF4-FFF2-40B4-BE49-F238E27FC236}">
                  <a16:creationId xmlns:a16="http://schemas.microsoft.com/office/drawing/2014/main" id="{6B89C451-7611-0A4F-A2F4-FF1E613EB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9">
              <a:extLst>
                <a:ext uri="{FF2B5EF4-FFF2-40B4-BE49-F238E27FC236}">
                  <a16:creationId xmlns:a16="http://schemas.microsoft.com/office/drawing/2014/main" id="{70DB281F-698F-3146-9945-C5751AA993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2500CC97-CCF6-8149-81AD-1FF1B9909112}"/>
              </a:ext>
            </a:extLst>
          </p:cNvPr>
          <p:cNvGrpSpPr>
            <a:grpSpLocks/>
          </p:cNvGrpSpPr>
          <p:nvPr/>
        </p:nvGrpSpPr>
        <p:grpSpPr bwMode="auto">
          <a:xfrm>
            <a:off x="4863108" y="3007107"/>
            <a:ext cx="1244818" cy="729585"/>
            <a:chOff x="2109" y="2861"/>
            <a:chExt cx="268" cy="1042"/>
          </a:xfrm>
        </p:grpSpPr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439CA0EF-8B75-C942-AF07-E6055F4EA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E9F147C0-B324-A849-88B7-D030B7AB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8BAB2D3C-48F4-4CB5-B12D-471A80534F2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531813" y="280988"/>
            <a:ext cx="5945187" cy="563562"/>
          </a:xfrm>
        </p:spPr>
        <p:txBody>
          <a:bodyPr/>
          <a:lstStyle/>
          <a:p>
            <a:pPr eaLnBrk="1" hangingPunct="1"/>
            <a:r>
              <a:rPr lang="en-US" dirty="0"/>
              <a:t>Partitioned tables… (and local index) ….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357313" y="6429375"/>
            <a:ext cx="6386512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A quick illustration of indexes…. And the ups and downs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sz="1000" b="0" dirty="0">
                <a:latin typeface="Lucida Sans Unicode" pitchFamily="34" charset="0"/>
              </a:rPr>
              <a:t>Nothing you don’t already Know.</a:t>
            </a:r>
          </a:p>
        </p:txBody>
      </p:sp>
      <p:sp>
        <p:nvSpPr>
          <p:cNvPr id="10260" name="Rectangle 5"/>
          <p:cNvSpPr>
            <a:spLocks noChangeArrowheads="1"/>
          </p:cNvSpPr>
          <p:nvPr/>
        </p:nvSpPr>
        <p:spPr bwMode="auto">
          <a:xfrm>
            <a:off x="1008748" y="2057030"/>
            <a:ext cx="2195972" cy="82262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875320" y="2083067"/>
            <a:ext cx="1244818" cy="729585"/>
            <a:chOff x="2109" y="2861"/>
            <a:chExt cx="268" cy="1042"/>
          </a:xfrm>
        </p:grpSpPr>
        <p:sp>
          <p:nvSpPr>
            <p:cNvPr id="10257" name="AutoShape 8"/>
            <p:cNvSpPr>
              <a:spLocks noChangeArrowheads="1"/>
            </p:cNvSpPr>
            <p:nvPr/>
          </p:nvSpPr>
          <p:spPr bwMode="auto">
            <a:xfrm>
              <a:off x="2160" y="2881"/>
              <a:ext cx="217" cy="992"/>
            </a:xfrm>
            <a:prstGeom prst="chevron">
              <a:avLst>
                <a:gd name="adj" fmla="val 7205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8" name="Rectangle 9"/>
            <p:cNvSpPr>
              <a:spLocks noChangeArrowheads="1"/>
            </p:cNvSpPr>
            <p:nvPr/>
          </p:nvSpPr>
          <p:spPr bwMode="auto">
            <a:xfrm>
              <a:off x="2109" y="2861"/>
              <a:ext cx="151" cy="10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C1DB10E-8F6C-B242-AB87-FC59F3C5D004}"/>
              </a:ext>
            </a:extLst>
          </p:cNvPr>
          <p:cNvSpPr txBox="1"/>
          <p:nvPr/>
        </p:nvSpPr>
        <p:spPr>
          <a:xfrm>
            <a:off x="1048811" y="2231051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 (status = 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45B2A2-5B70-454A-A67A-6242B337AED2}"/>
              </a:ext>
            </a:extLst>
          </p:cNvPr>
          <p:cNvSpPr txBox="1"/>
          <p:nvPr/>
        </p:nvSpPr>
        <p:spPr>
          <a:xfrm>
            <a:off x="4935425" y="211450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270CDC-3870-F54A-99D2-34C0B6373EFB}"/>
              </a:ext>
            </a:extLst>
          </p:cNvPr>
          <p:cNvSpPr txBox="1"/>
          <p:nvPr/>
        </p:nvSpPr>
        <p:spPr>
          <a:xfrm>
            <a:off x="4935424" y="310691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CF828E-7780-9448-9D5A-7209CAD67D84}"/>
              </a:ext>
            </a:extLst>
          </p:cNvPr>
          <p:cNvSpPr txBox="1"/>
          <p:nvPr/>
        </p:nvSpPr>
        <p:spPr>
          <a:xfrm>
            <a:off x="4958151" y="4013764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11BDA-82C8-8F43-B165-A9B3BD2DE5F6}"/>
              </a:ext>
            </a:extLst>
          </p:cNvPr>
          <p:cNvSpPr txBox="1"/>
          <p:nvPr/>
        </p:nvSpPr>
        <p:spPr>
          <a:xfrm>
            <a:off x="4901807" y="4886657"/>
            <a:ext cx="466333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875C9F-4A76-3B45-A48B-A7EAED59D25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129156" y="2492710"/>
            <a:ext cx="1768373" cy="117920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34F9458-C985-1744-B240-822BA5AF73CF}"/>
              </a:ext>
            </a:extLst>
          </p:cNvPr>
          <p:cNvCxnSpPr>
            <a:cxnSpLocks/>
            <a:stCxn id="10257" idx="3"/>
          </p:cNvCxnSpPr>
          <p:nvPr/>
        </p:nvCxnSpPr>
        <p:spPr bwMode="auto">
          <a:xfrm flipH="1" flipV="1">
            <a:off x="5758620" y="2306337"/>
            <a:ext cx="361518" cy="13802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7B098A4-4C46-6F4B-9533-DFDF2FAE1C9E}"/>
              </a:ext>
            </a:extLst>
          </p:cNvPr>
          <p:cNvCxnSpPr>
            <a:cxnSpLocks/>
          </p:cNvCxnSpPr>
          <p:nvPr/>
        </p:nvCxnSpPr>
        <p:spPr bwMode="auto">
          <a:xfrm flipH="1">
            <a:off x="5380290" y="2291526"/>
            <a:ext cx="334193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32728-059B-F243-8146-00F49DBBBFB8}"/>
              </a:ext>
            </a:extLst>
          </p:cNvPr>
          <p:cNvCxnSpPr>
            <a:cxnSpLocks/>
          </p:cNvCxnSpPr>
          <p:nvPr/>
        </p:nvCxnSpPr>
        <p:spPr bwMode="auto">
          <a:xfrm flipH="1">
            <a:off x="3272917" y="2269733"/>
            <a:ext cx="1515798" cy="69066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72A8-C6D2-1042-84B9-A3ED00EE6C34}"/>
              </a:ext>
            </a:extLst>
          </p:cNvPr>
          <p:cNvSpPr txBox="1"/>
          <p:nvPr/>
        </p:nvSpPr>
        <p:spPr>
          <a:xfrm>
            <a:off x="8028384" y="3633339"/>
            <a:ext cx="1003978" cy="338554"/>
          </a:xfrm>
          <a:prstGeom prst="rect">
            <a:avLst/>
          </a:prstGeom>
          <a:solidFill>
            <a:srgbClr val="FF00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dirty="0"/>
              <a:t>I</a:t>
            </a:r>
            <a:r>
              <a:rPr lang="en-NL" dirty="0"/>
              <a:t>d= 1 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9659256-E902-DF49-A0D0-88342FB9A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3106917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FB42E1-6D31-A547-92E3-2EB37103C36F}"/>
              </a:ext>
            </a:extLst>
          </p:cNvPr>
          <p:cNvSpPr txBox="1"/>
          <p:nvPr/>
        </p:nvSpPr>
        <p:spPr>
          <a:xfrm>
            <a:off x="1025172" y="3333365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2</a:t>
            </a:r>
          </a:p>
        </p:txBody>
      </p:sp>
      <p:sp>
        <p:nvSpPr>
          <p:cNvPr id="29" name="Rectangle 5">
            <a:extLst>
              <a:ext uri="{FF2B5EF4-FFF2-40B4-BE49-F238E27FC236}">
                <a16:creationId xmlns:a16="http://schemas.microsoft.com/office/drawing/2014/main" id="{9E1E5112-DE91-134F-A9DC-3EE6EE818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59" y="4019006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71B21B-B3F0-9D4B-B4D6-EA01D4233259}"/>
              </a:ext>
            </a:extLst>
          </p:cNvPr>
          <p:cNvSpPr txBox="1"/>
          <p:nvPr/>
        </p:nvSpPr>
        <p:spPr>
          <a:xfrm>
            <a:off x="1025172" y="4204960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3</a:t>
            </a:r>
          </a:p>
        </p:txBody>
      </p:sp>
      <p:sp>
        <p:nvSpPr>
          <p:cNvPr id="30" name="Rectangle 5">
            <a:extLst>
              <a:ext uri="{FF2B5EF4-FFF2-40B4-BE49-F238E27FC236}">
                <a16:creationId xmlns:a16="http://schemas.microsoft.com/office/drawing/2014/main" id="{4DB083BA-A1C3-594E-AA7D-8883A97E1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74" y="4914160"/>
            <a:ext cx="2195972" cy="76221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FBF1D-F2C7-CD4E-AD47-30EC2CCAECD9}"/>
              </a:ext>
            </a:extLst>
          </p:cNvPr>
          <p:cNvSpPr txBox="1"/>
          <p:nvPr/>
        </p:nvSpPr>
        <p:spPr>
          <a:xfrm>
            <a:off x="1025172" y="5083227"/>
            <a:ext cx="2038204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NL" dirty="0"/>
              <a:t>4 (status=A)</a:t>
            </a:r>
          </a:p>
        </p:txBody>
      </p:sp>
    </p:spTree>
    <p:extLst>
      <p:ext uri="{BB962C8B-B14F-4D97-AF65-F5344CB8AC3E}">
        <p14:creationId xmlns:p14="http://schemas.microsoft.com/office/powerpoint/2010/main" val="329565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theme/theme1.xml><?xml version="1.0" encoding="utf-8"?>
<a:theme xmlns:a="http://schemas.openxmlformats.org/drawingml/2006/main" name="LogicaCMG">
  <a:themeElements>
    <a:clrScheme name="LogicaCMG 1">
      <a:dk1>
        <a:srgbClr val="000000"/>
      </a:dk1>
      <a:lt1>
        <a:srgbClr val="FFFFFF"/>
      </a:lt1>
      <a:dk2>
        <a:srgbClr val="000000"/>
      </a:dk2>
      <a:lt2>
        <a:srgbClr val="4A4A4A"/>
      </a:lt2>
      <a:accent1>
        <a:srgbClr val="FFCC00"/>
      </a:accent1>
      <a:accent2>
        <a:srgbClr val="4A4A4A"/>
      </a:accent2>
      <a:accent3>
        <a:srgbClr val="FFFFFF"/>
      </a:accent3>
      <a:accent4>
        <a:srgbClr val="000000"/>
      </a:accent4>
      <a:accent5>
        <a:srgbClr val="FFE2AA"/>
      </a:accent5>
      <a:accent6>
        <a:srgbClr val="424242"/>
      </a:accent6>
      <a:hlink>
        <a:srgbClr val="BCBCBC"/>
      </a:hlink>
      <a:folHlink>
        <a:srgbClr val="A5AA78"/>
      </a:folHlink>
    </a:clrScheme>
    <a:fontScheme name="LogicaCM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185738" marR="0" indent="-185738" algn="ctr" defTabSz="914400" rtl="0" eaLnBrk="1" fontAlgn="base" latinLnBrk="0" hangingPunct="1">
          <a:lnSpc>
            <a:spcPct val="80000"/>
          </a:lnSpc>
          <a:spcBef>
            <a:spcPct val="50000"/>
          </a:spcBef>
          <a:spcAft>
            <a:spcPct val="0"/>
          </a:spcAft>
          <a:buClr>
            <a:srgbClr val="808080"/>
          </a:buClr>
          <a:buSzTx/>
          <a:buFontTx/>
          <a:buChar char="•"/>
          <a:tabLst/>
          <a:defRPr kumimoji="0" lang="en-US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ogicaCMG 1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A5AA7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2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BCBCBC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ogicaCMG 3">
        <a:dk1>
          <a:srgbClr val="000000"/>
        </a:dk1>
        <a:lt1>
          <a:srgbClr val="FFFFFF"/>
        </a:lt1>
        <a:dk2>
          <a:srgbClr val="000000"/>
        </a:dk2>
        <a:lt2>
          <a:srgbClr val="4A4A4A"/>
        </a:lt2>
        <a:accent1>
          <a:srgbClr val="FFCC00"/>
        </a:accent1>
        <a:accent2>
          <a:srgbClr val="4A4A4A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424242"/>
        </a:accent6>
        <a:hlink>
          <a:srgbClr val="A5AA78"/>
        </a:hlink>
        <a:folHlink>
          <a:srgbClr val="CE67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LogicaCMG</Template>
  <TotalTime>35652</TotalTime>
  <Words>4199</Words>
  <Application>Microsoft Macintosh PowerPoint</Application>
  <PresentationFormat>On-screen Show (4:3)</PresentationFormat>
  <Paragraphs>676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Courier New</vt:lpstr>
      <vt:lpstr>Lucida Sans Unicode</vt:lpstr>
      <vt:lpstr>Times New Roman</vt:lpstr>
      <vt:lpstr>LogicaCMG</vt:lpstr>
      <vt:lpstr>PowerPoint Presentation</vt:lpstr>
      <vt:lpstr>Logo  Cloud</vt:lpstr>
      <vt:lpstr>What does it look like..</vt:lpstr>
      <vt:lpstr>Agenda (45min   +/- my “Dev” preso.. )</vt:lpstr>
      <vt:lpstr>Basics; Why Paritioning ?</vt:lpstr>
      <vt:lpstr>Basics; What to Avoid…</vt:lpstr>
      <vt:lpstr>Table and Index. Conventional.</vt:lpstr>
      <vt:lpstr>Table, index on Status…</vt:lpstr>
      <vt:lpstr>Partitioned tables… (and local index) ….</vt:lpstr>
      <vt:lpstr>Partitioned tables… (and indexes) ….</vt:lpstr>
      <vt:lpstr>Partitioned tables… (and indexes) ….</vt:lpstr>
      <vt:lpstr>Fast - and Scaleable</vt:lpstr>
      <vt:lpstr>Partitioned tables… (and indexes) ….</vt:lpstr>
      <vt:lpstr>When is something “efficient”</vt:lpstr>
      <vt:lpstr>What to look for (random examples)….</vt:lpstr>
      <vt:lpstr>From the start ….</vt:lpstr>
      <vt:lpstr>Index: good, better, Best …</vt:lpstr>
      <vt:lpstr>Scenarios…</vt:lpstr>
      <vt:lpstr>Neat trick #1 : Overloading.</vt:lpstr>
      <vt:lpstr>More to Indexing…</vt:lpstr>
      <vt:lpstr>Other Paths into data: clusters.</vt:lpstr>
      <vt:lpstr>Other Paths into data: IOT 1/3</vt:lpstr>
      <vt:lpstr>IOTs only get Better…  2/3</vt:lpstr>
      <vt:lpstr>IOTs – downsides   3/3</vt:lpstr>
      <vt:lpstr>Recap 1/2</vt:lpstr>
      <vt:lpstr>Recap 2/2 : INDEXING</vt:lpstr>
      <vt:lpstr>Optional Intermezzo: Poll for audience</vt:lpstr>
      <vt:lpstr>Eh, just to remind you … Simplicity</vt:lpstr>
      <vt:lpstr>He got it …</vt:lpstr>
      <vt:lpstr>Take-aways for “Architects” + DBAs</vt:lpstr>
      <vt:lpstr>Advice.. (the hardest slides…)</vt:lpstr>
      <vt:lpstr>Don’t Take my word for it…</vt:lpstr>
      <vt:lpstr>Quick Q &amp; A  (3 min ;-) 3 .. 2 .. 1 .. Zero</vt:lpstr>
      <vt:lpstr>Notes</vt:lpstr>
      <vt:lpstr>CBO basics</vt:lpstr>
      <vt:lpstr>What do these have in common…</vt:lpstr>
      <vt:lpstr>CBO runs on Information   1/3 </vt:lpstr>
      <vt:lpstr>Impact on the CBO …    2/3 </vt:lpstr>
      <vt:lpstr>CBO needs More Information 3/3 </vt:lpstr>
      <vt:lpstr>Gathering Stats.. (old disucssion) 1/2 </vt:lpstr>
      <vt:lpstr>Gathering Stats..     2/2 </vt:lpstr>
      <vt:lpstr>Outlines: an “Emergency” strategy</vt:lpstr>
      <vt:lpstr>Hints… Necessary Evil  </vt:lpstr>
      <vt:lpstr>Outlines (and plans)</vt:lpstr>
      <vt:lpstr>Keep the clipart</vt:lpstr>
      <vt:lpstr>Keep the clipart</vt:lpstr>
    </vt:vector>
  </TitlesOfParts>
  <Company>LogicaCMG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Saskia Smiers</dc:creator>
  <cp:lastModifiedBy>piet de visser</cp:lastModifiedBy>
  <cp:revision>412</cp:revision>
  <dcterms:created xsi:type="dcterms:W3CDTF">2005-10-27T10:54:55Z</dcterms:created>
  <dcterms:modified xsi:type="dcterms:W3CDTF">2020-06-17T12:26:49Z</dcterms:modified>
</cp:coreProperties>
</file>